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Roboto"/>
      <p:regular r:id="rId79"/>
      <p:bold r:id="rId80"/>
      <p:italic r:id="rId81"/>
      <p:boldItalic r:id="rId82"/>
    </p:embeddedFont>
    <p:embeddedFont>
      <p:font typeface="Montserrat"/>
      <p:regular r:id="rId83"/>
      <p:bold r:id="rId84"/>
      <p:italic r:id="rId85"/>
      <p:boldItalic r:id="rId86"/>
    </p:embeddedFont>
    <p:embeddedFont>
      <p:font typeface="Open Sans"/>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bold.fntdata"/><Relationship Id="rId83" Type="http://schemas.openxmlformats.org/officeDocument/2006/relationships/font" Target="fonts/Montserrat-regular.fntdata"/><Relationship Id="rId42" Type="http://schemas.openxmlformats.org/officeDocument/2006/relationships/slide" Target="slides/slide37.xml"/><Relationship Id="rId86" Type="http://schemas.openxmlformats.org/officeDocument/2006/relationships/font" Target="fonts/Montserrat-boldItalic.fntdata"/><Relationship Id="rId41" Type="http://schemas.openxmlformats.org/officeDocument/2006/relationships/slide" Target="slides/slide36.xml"/><Relationship Id="rId85" Type="http://schemas.openxmlformats.org/officeDocument/2006/relationships/font" Target="fonts/Montserrat-italic.fntdata"/><Relationship Id="rId44" Type="http://schemas.openxmlformats.org/officeDocument/2006/relationships/slide" Target="slides/slide39.xml"/><Relationship Id="rId88" Type="http://schemas.openxmlformats.org/officeDocument/2006/relationships/font" Target="fonts/OpenSans-bold.fntdata"/><Relationship Id="rId43" Type="http://schemas.openxmlformats.org/officeDocument/2006/relationships/slide" Target="slides/slide38.xml"/><Relationship Id="rId87" Type="http://schemas.openxmlformats.org/officeDocument/2006/relationships/font" Target="fonts/OpenSans-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OpenSans-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65d111e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65d111e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65d111e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65d111e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265d111e0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265d111e0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96a801a2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96a801a2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96a801a2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96a801a2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96a801a2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96a801a2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65d111e0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65d111e0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65d111e0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65d111e0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65d111e0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65d111e0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65d111e0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65d111e0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16874b51f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16874b51f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65d111e0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65d111e0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65d111e0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65d111e0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65d111e0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65d111e0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65d111e0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65d111e0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36b4aa3a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36b4aa3a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65d111e0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65d111e0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265d111e0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265d111e0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65d111e0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65d111e0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65d111e0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65d111e0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65d111e0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265d111e0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238423a1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238423a1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65d111e0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265d111e0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65d111e0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65d111e0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265d111e0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265d111e0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65d111e0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65d111e0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65d111e05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65d111e0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65d111e05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65d111e05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65d111e0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65d111e0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65d111e0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265d111e0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65d111e0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65d111e0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65d111e0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265d111e0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238423a18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238423a18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65d111e0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65d111e0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65d111e0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65d111e0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265d111e0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265d111e0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65d111e0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265d111e0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265d111e0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265d111e0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36b4aa3a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36b4aa3a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36b4aa3a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36b4aa3a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36b4aa3a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c36b4aa3a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36b4aa3a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36b4aa3a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c36b4aa3a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c36b4aa3a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38423a18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38423a18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c36b4aa3a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c36b4aa3a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36b4aa3a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c36b4aa3a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36b4aa3a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c36b4aa3a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36b4aa3a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c36b4aa3a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36b4aa3a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c36b4aa3a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36b4aa3a4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36b4aa3a4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c36b4aa3a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c36b4aa3a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c36b4aa3a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c36b4aa3a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c36b4aa3a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c36b4aa3a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c36b4aa3a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c36b4aa3a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38423a18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38423a18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36b4aa3a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c36b4aa3a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c36b4aa3a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c36b4aa3a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36b4aa3a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36b4aa3a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c36b4aa3a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c36b4aa3a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36b4aa3a4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c36b4aa3a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bottleneck</a:t>
            </a:r>
            <a:endParaRPr/>
          </a:p>
          <a:p>
            <a:pPr indent="0" lvl="0" marL="0" rtl="0" algn="l">
              <a:spcBef>
                <a:spcPts val="0"/>
              </a:spcBef>
              <a:spcAft>
                <a:spcPts val="0"/>
              </a:spcAft>
              <a:buNone/>
            </a:pPr>
            <a:r>
              <a:rPr lang="en"/>
              <a:t>- 34 becomes 50</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e96a801a2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e96a801a2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e96a801a2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e96a801a2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96a801a2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e96a801a2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e96a801a2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e96a801a2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e96a801a2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e96a801a2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38423a18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238423a18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e96a801a2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e96a801a2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e96a801a2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e96a801a2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e96a801a2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e96a801a2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265d111e0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265d111e0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265d111e0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265d111e0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65d111e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265d111e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hyperlink" Target="https://en.wikipedia.org/wiki/Sobel_operato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9.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9.jpg"/><Relationship Id="rId4" Type="http://schemas.openxmlformats.org/officeDocument/2006/relationships/image" Target="../media/image41.jpg"/><Relationship Id="rId5" Type="http://schemas.openxmlformats.org/officeDocument/2006/relationships/image" Target="../media/image38.jpg"/><Relationship Id="rId6" Type="http://schemas.openxmlformats.org/officeDocument/2006/relationships/image" Target="../media/image50.jpg"/><Relationship Id="rId7" Type="http://schemas.openxmlformats.org/officeDocument/2006/relationships/image" Target="../media/image37.jpg"/><Relationship Id="rId8" Type="http://schemas.openxmlformats.org/officeDocument/2006/relationships/image" Target="../media/image4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6.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ww.youtube.com/watch?v=ArPaAX_PhIs&amp;list=PLkDaE6sCZn6Gl29AoE31iwdVwSG-KnDzF" TargetMode="External"/><Relationship Id="rId4" Type="http://schemas.openxmlformats.org/officeDocument/2006/relationships/hyperlink" Target="https://www.youtube.com/watch?v=ArPaAX_PhIs&amp;list=PLkDaE6sCZn6Gl29AoE31iwdVwSG-KnDz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00000"/>
                </a:solidFill>
              </a:rPr>
              <a:t>Computer Vision</a:t>
            </a:r>
            <a:endParaRPr>
              <a:solidFill>
                <a:srgbClr val="000000"/>
              </a:solidFill>
            </a:endParaRPr>
          </a:p>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What is a Convolution?</a:t>
            </a:r>
            <a:endParaRPr>
              <a:solidFill>
                <a:schemeClr val="lt1"/>
              </a:solidFill>
            </a:endParaRPr>
          </a:p>
        </p:txBody>
      </p:sp>
      <p:sp>
        <p:nvSpPr>
          <p:cNvPr id="106" name="Google Shape;10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In each convolutional layer of a CNN, a convolutional operation is performed along with the input of predefined width and strides. Each of these convolutional operations is called a "</a:t>
            </a:r>
            <a:r>
              <a:rPr b="1" lang="en" sz="2100">
                <a:solidFill>
                  <a:srgbClr val="11114E"/>
                </a:solidFill>
                <a:latin typeface="Montserrat"/>
                <a:ea typeface="Montserrat"/>
                <a:cs typeface="Montserrat"/>
                <a:sym typeface="Montserrat"/>
              </a:rPr>
              <a:t>kernel</a:t>
            </a:r>
            <a:r>
              <a:rPr lang="en" sz="2100">
                <a:solidFill>
                  <a:srgbClr val="11114E"/>
                </a:solidFill>
                <a:latin typeface="Montserrat"/>
                <a:ea typeface="Montserrat"/>
                <a:cs typeface="Montserrat"/>
                <a:sym typeface="Montserrat"/>
              </a:rPr>
              <a:t>" or a "</a:t>
            </a:r>
            <a:r>
              <a:rPr b="1" lang="en" sz="2100">
                <a:solidFill>
                  <a:srgbClr val="11114E"/>
                </a:solidFill>
                <a:latin typeface="Montserrat"/>
                <a:ea typeface="Montserrat"/>
                <a:cs typeface="Montserrat"/>
                <a:sym typeface="Montserrat"/>
              </a:rPr>
              <a:t>filter</a:t>
            </a:r>
            <a:r>
              <a:rPr lang="en" sz="2100">
                <a:solidFill>
                  <a:srgbClr val="11114E"/>
                </a:solidFill>
                <a:latin typeface="Montserrat"/>
                <a:ea typeface="Montserrat"/>
                <a:cs typeface="Montserrat"/>
                <a:sym typeface="Montserrat"/>
              </a:rPr>
              <a:t>"</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An activation function is applied after each convolution to produce the output</a:t>
            </a:r>
            <a:endParaRPr sz="2100">
              <a:solidFill>
                <a:srgbClr val="11114E"/>
              </a:solidFill>
              <a:latin typeface="Montserrat"/>
              <a:ea typeface="Montserrat"/>
              <a:cs typeface="Montserrat"/>
              <a:sym typeface="Montserrat"/>
            </a:endParaRPr>
          </a:p>
          <a:p>
            <a:pPr indent="0" lvl="0" marL="0" rtl="0" algn="l">
              <a:spcBef>
                <a:spcPts val="1200"/>
              </a:spcBef>
              <a:spcAft>
                <a:spcPts val="1200"/>
              </a:spcAft>
              <a:buNone/>
            </a:pPr>
            <a:r>
              <a:t/>
            </a:r>
            <a:endParaRPr sz="2100">
              <a:solidFill>
                <a:srgbClr val="11114E"/>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Convolution Operation</a:t>
            </a:r>
            <a:endParaRPr>
              <a:solidFill>
                <a:schemeClr val="lt1"/>
              </a:solidFill>
            </a:endParaRPr>
          </a:p>
        </p:txBody>
      </p:sp>
      <p:sp>
        <p:nvSpPr>
          <p:cNvPr id="112" name="Google Shape;11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A single unit of a convolutional layer is only connected to a small receptive field of its input, where the weights of its connections define a filter</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The convolution operation is used to slide the filter across the input, producing activations at each receptive field </a:t>
            </a:r>
            <a:endParaRPr sz="2100">
              <a:solidFill>
                <a:srgbClr val="11114E"/>
              </a:solidFill>
              <a:latin typeface="Montserrat"/>
              <a:ea typeface="Montserrat"/>
              <a:cs typeface="Montserrat"/>
              <a:sym typeface="Montserrat"/>
            </a:endParaRPr>
          </a:p>
        </p:txBody>
      </p:sp>
      <p:pic>
        <p:nvPicPr>
          <p:cNvPr id="113" name="Google Shape;113;p23"/>
          <p:cNvPicPr preferRelativeResize="0"/>
          <p:nvPr/>
        </p:nvPicPr>
        <p:blipFill>
          <a:blip r:embed="rId3">
            <a:alphaModFix/>
          </a:blip>
          <a:stretch>
            <a:fillRect/>
          </a:stretch>
        </p:blipFill>
        <p:spPr>
          <a:xfrm>
            <a:off x="1896175" y="3091763"/>
            <a:ext cx="5238750" cy="1990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Convolution Operation</a:t>
            </a:r>
            <a:endParaRPr>
              <a:solidFill>
                <a:schemeClr val="lt1"/>
              </a:solidFill>
            </a:endParaRPr>
          </a:p>
        </p:txBody>
      </p:sp>
      <p:sp>
        <p:nvSpPr>
          <p:cNvPr id="119" name="Google Shape;11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The shaded portions are the first output element and the input and kernel array elements used in its computation: </a:t>
            </a:r>
            <a:endParaRPr sz="2100">
              <a:solidFill>
                <a:srgbClr val="11114E"/>
              </a:solidFill>
              <a:highlight>
                <a:srgbClr val="E8E8F0"/>
              </a:highlight>
              <a:latin typeface="Montserrat"/>
              <a:ea typeface="Montserrat"/>
              <a:cs typeface="Montserrat"/>
              <a:sym typeface="Montserrat"/>
            </a:endParaRPr>
          </a:p>
          <a:p>
            <a:pPr indent="0" lvl="0" marL="457200" marR="0" rtl="0" algn="l">
              <a:lnSpc>
                <a:spcPct val="115000"/>
              </a:lnSpc>
              <a:spcBef>
                <a:spcPts val="1200"/>
              </a:spcBef>
              <a:spcAft>
                <a:spcPts val="1200"/>
              </a:spcAft>
              <a:buNone/>
            </a:pPr>
            <a:r>
              <a:rPr lang="en">
                <a:solidFill>
                  <a:schemeClr val="lt1"/>
                </a:solidFill>
              </a:rPr>
              <a:t>0×0+1×1+3×2+4×3=19</a:t>
            </a:r>
            <a:r>
              <a:rPr lang="en">
                <a:solidFill>
                  <a:schemeClr val="lt1"/>
                </a:solidFill>
              </a:rPr>
              <a:t> </a:t>
            </a:r>
            <a:endParaRPr b="1">
              <a:solidFill>
                <a:schemeClr val="lt1"/>
              </a:solidFill>
            </a:endParaRPr>
          </a:p>
        </p:txBody>
      </p:sp>
      <p:pic>
        <p:nvPicPr>
          <p:cNvPr id="120" name="Google Shape;120;p24"/>
          <p:cNvPicPr preferRelativeResize="0"/>
          <p:nvPr/>
        </p:nvPicPr>
        <p:blipFill>
          <a:blip r:embed="rId3">
            <a:alphaModFix/>
          </a:blip>
          <a:stretch>
            <a:fillRect/>
          </a:stretch>
        </p:blipFill>
        <p:spPr>
          <a:xfrm>
            <a:off x="1912425" y="2571738"/>
            <a:ext cx="5238750" cy="199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2D Discrete Convolution - uniform filter</a:t>
            </a:r>
            <a:endParaRPr>
              <a:solidFill>
                <a:schemeClr val="lt1"/>
              </a:solidFill>
            </a:endParaRPr>
          </a:p>
        </p:txBody>
      </p:sp>
      <p:sp>
        <p:nvSpPr>
          <p:cNvPr id="126" name="Google Shape;126;p25"/>
          <p:cNvSpPr txBox="1"/>
          <p:nvPr/>
        </p:nvSpPr>
        <p:spPr>
          <a:xfrm>
            <a:off x="311700" y="1075275"/>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127" name="Google Shape;127;p25"/>
          <p:cNvPicPr preferRelativeResize="0"/>
          <p:nvPr/>
        </p:nvPicPr>
        <p:blipFill>
          <a:blip r:embed="rId3">
            <a:alphaModFix/>
          </a:blip>
          <a:stretch>
            <a:fillRect/>
          </a:stretch>
        </p:blipFill>
        <p:spPr>
          <a:xfrm>
            <a:off x="3846400" y="2392950"/>
            <a:ext cx="1451175" cy="1269000"/>
          </a:xfrm>
          <a:prstGeom prst="rect">
            <a:avLst/>
          </a:prstGeom>
          <a:noFill/>
          <a:ln>
            <a:noFill/>
          </a:ln>
        </p:spPr>
      </p:pic>
      <p:sp>
        <p:nvSpPr>
          <p:cNvPr id="128" name="Google Shape;128;p25"/>
          <p:cNvSpPr/>
          <p:nvPr/>
        </p:nvSpPr>
        <p:spPr>
          <a:xfrm>
            <a:off x="3246450" y="2833025"/>
            <a:ext cx="365400" cy="22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5"/>
          <p:cNvSpPr/>
          <p:nvPr/>
        </p:nvSpPr>
        <p:spPr>
          <a:xfrm>
            <a:off x="5438800" y="2833025"/>
            <a:ext cx="365400" cy="22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 name="Google Shape;130;p25"/>
          <p:cNvPicPr preferRelativeResize="0"/>
          <p:nvPr/>
        </p:nvPicPr>
        <p:blipFill>
          <a:blip r:embed="rId4">
            <a:alphaModFix/>
          </a:blip>
          <a:stretch>
            <a:fillRect/>
          </a:stretch>
        </p:blipFill>
        <p:spPr>
          <a:xfrm>
            <a:off x="5956600" y="1689375"/>
            <a:ext cx="2941650" cy="2941650"/>
          </a:xfrm>
          <a:prstGeom prst="rect">
            <a:avLst/>
          </a:prstGeom>
          <a:noFill/>
          <a:ln>
            <a:noFill/>
          </a:ln>
        </p:spPr>
      </p:pic>
      <p:pic>
        <p:nvPicPr>
          <p:cNvPr id="131" name="Google Shape;131;p25"/>
          <p:cNvPicPr preferRelativeResize="0"/>
          <p:nvPr/>
        </p:nvPicPr>
        <p:blipFill>
          <a:blip r:embed="rId5">
            <a:alphaModFix/>
          </a:blip>
          <a:stretch>
            <a:fillRect/>
          </a:stretch>
        </p:blipFill>
        <p:spPr>
          <a:xfrm>
            <a:off x="106250" y="1689375"/>
            <a:ext cx="2883425" cy="288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2D Discrete Convolution - Sobel operator</a:t>
            </a:r>
            <a:endParaRPr>
              <a:solidFill>
                <a:schemeClr val="lt1"/>
              </a:solidFill>
            </a:endParaRPr>
          </a:p>
        </p:txBody>
      </p:sp>
      <p:sp>
        <p:nvSpPr>
          <p:cNvPr id="137" name="Google Shape;137;p26"/>
          <p:cNvSpPr txBox="1"/>
          <p:nvPr/>
        </p:nvSpPr>
        <p:spPr>
          <a:xfrm>
            <a:off x="311700" y="1075275"/>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138" name="Google Shape;138;p26"/>
          <p:cNvSpPr/>
          <p:nvPr/>
        </p:nvSpPr>
        <p:spPr>
          <a:xfrm>
            <a:off x="3246450" y="2833025"/>
            <a:ext cx="365400" cy="22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6"/>
          <p:cNvSpPr/>
          <p:nvPr/>
        </p:nvSpPr>
        <p:spPr>
          <a:xfrm>
            <a:off x="5438800" y="2833025"/>
            <a:ext cx="365400" cy="22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0" name="Google Shape;140;p26"/>
          <p:cNvPicPr preferRelativeResize="0"/>
          <p:nvPr/>
        </p:nvPicPr>
        <p:blipFill>
          <a:blip r:embed="rId3">
            <a:alphaModFix/>
          </a:blip>
          <a:stretch>
            <a:fillRect/>
          </a:stretch>
        </p:blipFill>
        <p:spPr>
          <a:xfrm>
            <a:off x="111300" y="1893263"/>
            <a:ext cx="3024501" cy="2268374"/>
          </a:xfrm>
          <a:prstGeom prst="rect">
            <a:avLst/>
          </a:prstGeom>
          <a:noFill/>
          <a:ln>
            <a:noFill/>
          </a:ln>
        </p:spPr>
      </p:pic>
      <p:pic>
        <p:nvPicPr>
          <p:cNvPr id="141" name="Google Shape;141;p26"/>
          <p:cNvPicPr preferRelativeResize="0"/>
          <p:nvPr/>
        </p:nvPicPr>
        <p:blipFill>
          <a:blip r:embed="rId4">
            <a:alphaModFix/>
          </a:blip>
          <a:stretch>
            <a:fillRect/>
          </a:stretch>
        </p:blipFill>
        <p:spPr>
          <a:xfrm>
            <a:off x="5945425" y="1806650"/>
            <a:ext cx="3035000" cy="2276250"/>
          </a:xfrm>
          <a:prstGeom prst="rect">
            <a:avLst/>
          </a:prstGeom>
          <a:noFill/>
          <a:ln>
            <a:noFill/>
          </a:ln>
        </p:spPr>
      </p:pic>
      <p:pic>
        <p:nvPicPr>
          <p:cNvPr id="142" name="Google Shape;142;p26"/>
          <p:cNvPicPr preferRelativeResize="0"/>
          <p:nvPr/>
        </p:nvPicPr>
        <p:blipFill>
          <a:blip r:embed="rId5">
            <a:alphaModFix/>
          </a:blip>
          <a:stretch>
            <a:fillRect/>
          </a:stretch>
        </p:blipFill>
        <p:spPr>
          <a:xfrm>
            <a:off x="3367775" y="1536971"/>
            <a:ext cx="2182025" cy="1017825"/>
          </a:xfrm>
          <a:prstGeom prst="rect">
            <a:avLst/>
          </a:prstGeom>
          <a:noFill/>
          <a:ln>
            <a:noFill/>
          </a:ln>
        </p:spPr>
      </p:pic>
      <p:sp>
        <p:nvSpPr>
          <p:cNvPr id="143" name="Google Shape;143;p26"/>
          <p:cNvSpPr txBox="1"/>
          <p:nvPr/>
        </p:nvSpPr>
        <p:spPr>
          <a:xfrm>
            <a:off x="731975" y="4763875"/>
            <a:ext cx="451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6"/>
              </a:rPr>
              <a:t>https://en.wikipedia.org/wiki/Sobel_operator</a:t>
            </a:r>
            <a:r>
              <a:rPr lang="en" sz="900">
                <a:solidFill>
                  <a:schemeClr val="lt2"/>
                </a:solidFill>
              </a:rPr>
              <a:t> </a:t>
            </a:r>
            <a:endParaRPr sz="9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Low pass vs High pass filters</a:t>
            </a:r>
            <a:endParaRPr>
              <a:solidFill>
                <a:schemeClr val="lt1"/>
              </a:solidFill>
            </a:endParaRPr>
          </a:p>
        </p:txBody>
      </p:sp>
      <p:sp>
        <p:nvSpPr>
          <p:cNvPr id="149" name="Google Shape;149;p27"/>
          <p:cNvSpPr txBox="1"/>
          <p:nvPr/>
        </p:nvSpPr>
        <p:spPr>
          <a:xfrm>
            <a:off x="311700" y="1075275"/>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150" name="Google Shape;150;p27"/>
          <p:cNvSpPr txBox="1"/>
          <p:nvPr/>
        </p:nvSpPr>
        <p:spPr>
          <a:xfrm>
            <a:off x="470175" y="1273050"/>
            <a:ext cx="64308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Low pass filters - allow low frequencies to pass through</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Results in blurring and smoothing of the image</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Useful in reducing noise and removing fine details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High pass filters - block low frequencies and allow high frequencies to pass through</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Useful for detecting edges in an image, sharpening or enhancing details</a:t>
            </a:r>
            <a:endParaRPr sz="1800">
              <a:solidFill>
                <a:schemeClr val="lt1"/>
              </a:solidFill>
            </a:endParaRPr>
          </a:p>
        </p:txBody>
      </p:sp>
      <p:pic>
        <p:nvPicPr>
          <p:cNvPr id="151" name="Google Shape;151;p27"/>
          <p:cNvPicPr preferRelativeResize="0"/>
          <p:nvPr/>
        </p:nvPicPr>
        <p:blipFill>
          <a:blip r:embed="rId3">
            <a:alphaModFix/>
          </a:blip>
          <a:stretch>
            <a:fillRect/>
          </a:stretch>
        </p:blipFill>
        <p:spPr>
          <a:xfrm>
            <a:off x="5477299" y="3415350"/>
            <a:ext cx="3377775" cy="167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Parameters Defining Convolution</a:t>
            </a:r>
            <a:endParaRPr>
              <a:solidFill>
                <a:schemeClr val="lt1"/>
              </a:solidFill>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0"/>
              </a:spcAft>
              <a:buNone/>
            </a:pPr>
            <a:r>
              <a:rPr lang="en" sz="2100">
                <a:solidFill>
                  <a:srgbClr val="11114E"/>
                </a:solidFill>
                <a:latin typeface="Montserrat"/>
                <a:ea typeface="Montserrat"/>
                <a:cs typeface="Montserrat"/>
                <a:sym typeface="Montserrat"/>
              </a:rPr>
              <a:t>Convolutions are defined by two key parameters:</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1200"/>
              </a:spcBef>
              <a:spcAft>
                <a:spcPts val="0"/>
              </a:spcAft>
              <a:buClr>
                <a:schemeClr val="lt1"/>
              </a:buClr>
              <a:buSzPts val="1800"/>
              <a:buChar char="●"/>
            </a:pPr>
            <a:r>
              <a:rPr b="1" lang="en" sz="2100">
                <a:solidFill>
                  <a:srgbClr val="11114E"/>
                </a:solidFill>
                <a:latin typeface="Montserrat"/>
                <a:ea typeface="Montserrat"/>
                <a:cs typeface="Montserrat"/>
                <a:sym typeface="Montserrat"/>
              </a:rPr>
              <a:t>Size of the filters</a:t>
            </a:r>
            <a:r>
              <a:rPr lang="en" sz="2100">
                <a:solidFill>
                  <a:srgbClr val="11114E"/>
                </a:solidFill>
                <a:latin typeface="Montserrat"/>
                <a:ea typeface="Montserrat"/>
                <a:cs typeface="Montserrat"/>
                <a:sym typeface="Montserrat"/>
              </a:rPr>
              <a:t> extracted from the inputs. These are typically 3×3 (</a:t>
            </a:r>
            <a:r>
              <a:rPr lang="en" sz="2100">
                <a:solidFill>
                  <a:srgbClr val="11114E"/>
                </a:solidFill>
                <a:latin typeface="Montserrat"/>
                <a:ea typeface="Montserrat"/>
                <a:cs typeface="Montserrat"/>
                <a:sym typeface="Montserrat"/>
              </a:rPr>
              <a:t>most frequently used</a:t>
            </a:r>
            <a:r>
              <a:rPr lang="en" sz="2100">
                <a:solidFill>
                  <a:srgbClr val="11114E"/>
                </a:solidFill>
                <a:latin typeface="Montserrat"/>
                <a:ea typeface="Montserrat"/>
                <a:cs typeface="Montserrat"/>
                <a:sym typeface="Montserrat"/>
              </a:rPr>
              <a:t>), or 5×5</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b="1" lang="en" sz="2100">
                <a:solidFill>
                  <a:srgbClr val="11114E"/>
                </a:solidFill>
                <a:latin typeface="Montserrat"/>
                <a:ea typeface="Montserrat"/>
                <a:cs typeface="Montserrat"/>
                <a:sym typeface="Montserrat"/>
              </a:rPr>
              <a:t>Depth of the output feature map</a:t>
            </a:r>
            <a:r>
              <a:rPr lang="en" sz="2100">
                <a:solidFill>
                  <a:srgbClr val="11114E"/>
                </a:solidFill>
                <a:latin typeface="Montserrat"/>
                <a:ea typeface="Montserrat"/>
                <a:cs typeface="Montserrat"/>
                <a:sym typeface="Montserrat"/>
              </a:rPr>
              <a:t> - The number of filters computed by the convolution</a:t>
            </a:r>
            <a:endParaRPr sz="2100">
              <a:solidFill>
                <a:srgbClr val="11114E"/>
              </a:solidFill>
              <a:latin typeface="Montserrat"/>
              <a:ea typeface="Montserrat"/>
              <a:cs typeface="Montserrat"/>
              <a:sym typeface="Montserrat"/>
            </a:endParaRPr>
          </a:p>
          <a:p>
            <a:pPr indent="0" lvl="0" marL="0" marR="0" rtl="0" algn="l">
              <a:lnSpc>
                <a:spcPct val="115000"/>
              </a:lnSpc>
              <a:spcBef>
                <a:spcPts val="1200"/>
              </a:spcBef>
              <a:spcAft>
                <a:spcPts val="0"/>
              </a:spcAft>
              <a:buNone/>
            </a:pPr>
            <a:r>
              <a:t/>
            </a:r>
            <a:endParaRPr sz="2100">
              <a:solidFill>
                <a:srgbClr val="11114E"/>
              </a:solidFill>
            </a:endParaRPr>
          </a:p>
          <a:p>
            <a:pPr indent="0" lvl="0" marL="0" marR="0" rtl="0" algn="l">
              <a:lnSpc>
                <a:spcPct val="115000"/>
              </a:lnSpc>
              <a:spcBef>
                <a:spcPts val="1200"/>
              </a:spcBef>
              <a:spcAft>
                <a:spcPts val="1200"/>
              </a:spcAft>
              <a:buNone/>
            </a:pPr>
            <a:r>
              <a:t/>
            </a:r>
            <a:endParaRPr sz="2100">
              <a:solidFill>
                <a:srgbClr val="11114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Main Concepts Behind Convolutional Neural Networks</a:t>
            </a:r>
            <a:endParaRPr>
              <a:solidFill>
                <a:schemeClr val="lt1"/>
              </a:solidFill>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marR="0" rtl="0" algn="l">
              <a:lnSpc>
                <a:spcPct val="115000"/>
              </a:lnSpc>
              <a:spcBef>
                <a:spcPts val="1200"/>
              </a:spcBef>
              <a:spcAft>
                <a:spcPts val="0"/>
              </a:spcAft>
              <a:buClr>
                <a:schemeClr val="lt1"/>
              </a:buClr>
              <a:buSzPts val="1800"/>
              <a:buChar char="●"/>
            </a:pPr>
            <a:r>
              <a:rPr b="1" lang="en" sz="2100">
                <a:solidFill>
                  <a:srgbClr val="11114E"/>
                </a:solidFill>
                <a:latin typeface="Montserrat"/>
                <a:ea typeface="Montserrat"/>
                <a:cs typeface="Montserrat"/>
                <a:sym typeface="Montserrat"/>
              </a:rPr>
              <a:t>Sparse-connectivity:</a:t>
            </a:r>
            <a:r>
              <a:rPr lang="en" sz="2100">
                <a:solidFill>
                  <a:srgbClr val="11114E"/>
                </a:solidFill>
                <a:latin typeface="Montserrat"/>
                <a:ea typeface="Montserrat"/>
                <a:cs typeface="Montserrat"/>
                <a:sym typeface="Montserrat"/>
              </a:rPr>
              <a:t> A single element in the feature map is connected to only a small patch of pixels. (This is very different from connecting to the whole input image, in the case of multilayer perceptrons.) </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b="1" lang="en" sz="2100">
                <a:solidFill>
                  <a:srgbClr val="11114E"/>
                </a:solidFill>
                <a:latin typeface="Montserrat"/>
                <a:ea typeface="Montserrat"/>
                <a:cs typeface="Montserrat"/>
                <a:sym typeface="Montserrat"/>
              </a:rPr>
              <a:t>Parameter-sharing:</a:t>
            </a:r>
            <a:r>
              <a:rPr lang="en" sz="2100">
                <a:solidFill>
                  <a:srgbClr val="11114E"/>
                </a:solidFill>
                <a:latin typeface="Montserrat"/>
                <a:ea typeface="Montserrat"/>
                <a:cs typeface="Montserrat"/>
                <a:sym typeface="Montserrat"/>
              </a:rPr>
              <a:t> The same weights are used for different patches of the input image.</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b="1" lang="en" sz="2100">
                <a:solidFill>
                  <a:srgbClr val="11114E"/>
                </a:solidFill>
                <a:latin typeface="Montserrat"/>
                <a:ea typeface="Montserrat"/>
                <a:cs typeface="Montserrat"/>
                <a:sym typeface="Montserrat"/>
              </a:rPr>
              <a:t>Many layers: </a:t>
            </a:r>
            <a:r>
              <a:rPr lang="en" sz="2100">
                <a:solidFill>
                  <a:srgbClr val="11114E"/>
                </a:solidFill>
                <a:latin typeface="Montserrat"/>
                <a:ea typeface="Montserrat"/>
                <a:cs typeface="Montserrat"/>
                <a:sym typeface="Montserrat"/>
              </a:rPr>
              <a:t>Combining extracted local patterns to global patterns</a:t>
            </a:r>
            <a:endParaRPr sz="2100">
              <a:solidFill>
                <a:srgbClr val="11114E"/>
              </a:solidFill>
            </a:endParaRPr>
          </a:p>
          <a:p>
            <a:pPr indent="0" lvl="0" marL="0" marR="0" rtl="0" algn="l">
              <a:lnSpc>
                <a:spcPct val="115000"/>
              </a:lnSpc>
              <a:spcBef>
                <a:spcPts val="1200"/>
              </a:spcBef>
              <a:spcAft>
                <a:spcPts val="1200"/>
              </a:spcAft>
              <a:buNone/>
            </a:pPr>
            <a:r>
              <a:t/>
            </a:r>
            <a:endParaRPr sz="2100">
              <a:solidFill>
                <a:srgbClr val="11114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Weight Sharing</a:t>
            </a:r>
            <a:endParaRPr>
              <a:solidFill>
                <a:schemeClr val="lt1"/>
              </a:solidFill>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marR="0" rtl="0" algn="l">
              <a:lnSpc>
                <a:spcPct val="115000"/>
              </a:lnSpc>
              <a:spcBef>
                <a:spcPts val="1200"/>
              </a:spcBef>
              <a:spcAft>
                <a:spcPts val="0"/>
              </a:spcAft>
              <a:buClr>
                <a:schemeClr val="lt1"/>
              </a:buClr>
              <a:buSzPts val="1800"/>
              <a:buChar char="●"/>
            </a:pPr>
            <a:r>
              <a:rPr lang="en" sz="2100">
                <a:solidFill>
                  <a:srgbClr val="11114E"/>
                </a:solidFill>
                <a:latin typeface="Montserrat"/>
                <a:ea typeface="Montserrat"/>
                <a:cs typeface="Montserrat"/>
                <a:sym typeface="Montserrat"/>
              </a:rPr>
              <a:t>A "feature detector" (filter, kernel) slides over the inputs to generate a feature map</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Rationale: A feature detector that works well in one region may also work well in another region</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A big reduction in parameters to fit</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Multiple "feature detectors" (kernels) are used to create multiple feature maps</a:t>
            </a:r>
            <a:endParaRPr>
              <a:solidFill>
                <a:schemeClr val="lt1"/>
              </a:solidFill>
            </a:endParaRPr>
          </a:p>
          <a:p>
            <a:pPr indent="0" lvl="0" marL="457200" rtl="0" algn="l">
              <a:spcBef>
                <a:spcPts val="1200"/>
              </a:spcBef>
              <a:spcAft>
                <a:spcPts val="0"/>
              </a:spcAft>
              <a:buNone/>
            </a:pPr>
            <a:r>
              <a:t/>
            </a:r>
            <a:endParaRPr sz="2100">
              <a:solidFill>
                <a:srgbClr val="11114E"/>
              </a:solidFill>
            </a:endParaRPr>
          </a:p>
          <a:p>
            <a:pPr indent="0" lvl="0" marL="0" marR="0" rtl="0" algn="l">
              <a:lnSpc>
                <a:spcPct val="115000"/>
              </a:lnSpc>
              <a:spcBef>
                <a:spcPts val="1200"/>
              </a:spcBef>
              <a:spcAft>
                <a:spcPts val="1200"/>
              </a:spcAft>
              <a:buNone/>
            </a:pPr>
            <a:r>
              <a:t/>
            </a:r>
            <a:endParaRPr sz="2100">
              <a:solidFill>
                <a:srgbClr val="11114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a:solidFill>
                  <a:schemeClr val="lt1"/>
                </a:solidFill>
              </a:rPr>
              <a:t>Edge Detection Example</a:t>
            </a:r>
            <a:endParaRPr>
              <a:solidFill>
                <a:schemeClr val="lt1"/>
              </a:solidFill>
            </a:endParaRPr>
          </a:p>
        </p:txBody>
      </p:sp>
      <p:pic>
        <p:nvPicPr>
          <p:cNvPr id="175" name="Google Shape;175;p31"/>
          <p:cNvPicPr preferRelativeResize="0"/>
          <p:nvPr/>
        </p:nvPicPr>
        <p:blipFill>
          <a:blip r:embed="rId3">
            <a:alphaModFix/>
          </a:blip>
          <a:stretch>
            <a:fillRect/>
          </a:stretch>
        </p:blipFill>
        <p:spPr>
          <a:xfrm>
            <a:off x="855350" y="1100200"/>
            <a:ext cx="6995600" cy="371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Can CNNs Do?</a:t>
            </a:r>
            <a:endParaRPr>
              <a:solidFill>
                <a:schemeClr val="lt1"/>
              </a:solidFill>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Image Classification</a:t>
            </a:r>
            <a:endParaRPr sz="2100">
              <a:solidFill>
                <a:srgbClr val="11114E"/>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Object Detection</a:t>
            </a:r>
            <a:endParaRPr sz="2100">
              <a:solidFill>
                <a:srgbClr val="11114E"/>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Neural Style Transfer</a:t>
            </a:r>
            <a:endParaRPr sz="2100">
              <a:solidFill>
                <a:srgbClr val="11114E"/>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Face Recognition</a:t>
            </a:r>
            <a:endParaRPr sz="2100">
              <a:solidFill>
                <a:srgbClr val="11114E"/>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02124"/>
              </a:buClr>
              <a:buSzPts val="1800"/>
              <a:buChar char="●"/>
            </a:pPr>
            <a:r>
              <a:rPr lang="en" sz="2100">
                <a:solidFill>
                  <a:srgbClr val="11114E"/>
                </a:solidFill>
                <a:latin typeface="Montserrat"/>
                <a:ea typeface="Montserrat"/>
                <a:cs typeface="Montserrat"/>
                <a:sym typeface="Montserrat"/>
              </a:rPr>
              <a:t>Image Synthesis</a:t>
            </a:r>
            <a:endParaRPr sz="2100">
              <a:solidFill>
                <a:srgbClr val="11114E"/>
              </a:solidFill>
              <a:latin typeface="Montserrat"/>
              <a:ea typeface="Montserrat"/>
              <a:cs typeface="Montserrat"/>
              <a:sym typeface="Montserrat"/>
            </a:endParaRPr>
          </a:p>
          <a:p>
            <a:pPr indent="0" lvl="0" marL="457200" rtl="0" algn="l">
              <a:lnSpc>
                <a:spcPct val="150000"/>
              </a:lnSpc>
              <a:spcBef>
                <a:spcPts val="1200"/>
              </a:spcBef>
              <a:spcAft>
                <a:spcPts val="1200"/>
              </a:spcAft>
              <a:buNone/>
            </a:pPr>
            <a:r>
              <a:t/>
            </a:r>
            <a:endParaRPr sz="2100">
              <a:solidFill>
                <a:srgbClr val="11114E"/>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How Do We Choose the Weights of the Filters?</a:t>
            </a:r>
            <a:endParaRPr>
              <a:solidFill>
                <a:schemeClr val="lt1"/>
              </a:solidFill>
            </a:endParaRPr>
          </a:p>
        </p:txBody>
      </p:sp>
      <p:sp>
        <p:nvSpPr>
          <p:cNvPr id="181" name="Google Shape;18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11114E"/>
                </a:solidFill>
                <a:latin typeface="Montserrat"/>
                <a:ea typeface="Montserrat"/>
                <a:cs typeface="Montserrat"/>
                <a:sym typeface="Montserrat"/>
              </a:rPr>
              <a:t>We use Gradient Descent and Backpropagation to find the optimal weights of the different filters.</a:t>
            </a:r>
            <a:endParaRPr/>
          </a:p>
        </p:txBody>
      </p:sp>
      <p:pic>
        <p:nvPicPr>
          <p:cNvPr id="182" name="Google Shape;182;p32"/>
          <p:cNvPicPr preferRelativeResize="0"/>
          <p:nvPr/>
        </p:nvPicPr>
        <p:blipFill>
          <a:blip r:embed="rId3">
            <a:alphaModFix/>
          </a:blip>
          <a:stretch>
            <a:fillRect/>
          </a:stretch>
        </p:blipFill>
        <p:spPr>
          <a:xfrm>
            <a:off x="311700" y="2030179"/>
            <a:ext cx="9144001" cy="26148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Padding</a:t>
            </a:r>
            <a:endParaRPr>
              <a:solidFill>
                <a:schemeClr val="lt1"/>
              </a:solidFill>
            </a:endParaRPr>
          </a:p>
        </p:txBody>
      </p:sp>
      <p:sp>
        <p:nvSpPr>
          <p:cNvPr id="188" name="Google Shape;18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51948" lvl="0" marL="457200" rtl="0" algn="l">
              <a:spcBef>
                <a:spcPts val="210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Padding can increase the height and width of the output.</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Padding works by adding an appropriate number of rows and columns on each side of the input feature map</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This is often used to give the output the same height and width as the input to avoid undesirable shrinkage of the output</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Padding ensures that all pixels are used equally frequently. </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Typically we pick symmetric padding on both sides of the input height and width.</a:t>
            </a:r>
            <a:endParaRPr sz="2100">
              <a:solidFill>
                <a:srgbClr val="11114E"/>
              </a:solidFill>
              <a:latin typeface="Montserrat"/>
              <a:ea typeface="Montserrat"/>
              <a:cs typeface="Montserrat"/>
              <a:sym typeface="Montserrat"/>
            </a:endParaRPr>
          </a:p>
          <a:p>
            <a:pPr indent="0" lvl="0" marL="0" rtl="0" algn="l">
              <a:spcBef>
                <a:spcPts val="21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Padding</a:t>
            </a:r>
            <a:endParaRPr>
              <a:solidFill>
                <a:schemeClr val="lt1"/>
              </a:solidFill>
            </a:endParaRPr>
          </a:p>
        </p:txBody>
      </p:sp>
      <p:sp>
        <p:nvSpPr>
          <p:cNvPr id="194" name="Google Shape;19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2100"/>
              </a:spcBef>
              <a:spcAft>
                <a:spcPts val="0"/>
              </a:spcAft>
              <a:buNone/>
            </a:pPr>
            <a:r>
              <a:t/>
            </a:r>
            <a:endParaRPr sz="2100">
              <a:solidFill>
                <a:srgbClr val="11114E"/>
              </a:solidFill>
              <a:latin typeface="Montserrat"/>
              <a:ea typeface="Montserrat"/>
              <a:cs typeface="Montserrat"/>
              <a:sym typeface="Montserrat"/>
            </a:endParaRPr>
          </a:p>
          <a:p>
            <a:pPr indent="0" lvl="0" marL="0" rtl="0" algn="l">
              <a:spcBef>
                <a:spcPts val="2100"/>
              </a:spcBef>
              <a:spcAft>
                <a:spcPts val="1200"/>
              </a:spcAft>
              <a:buNone/>
            </a:pPr>
            <a:r>
              <a:t/>
            </a:r>
            <a:endParaRPr/>
          </a:p>
        </p:txBody>
      </p:sp>
      <p:pic>
        <p:nvPicPr>
          <p:cNvPr id="195" name="Google Shape;195;p34"/>
          <p:cNvPicPr preferRelativeResize="0"/>
          <p:nvPr/>
        </p:nvPicPr>
        <p:blipFill>
          <a:blip r:embed="rId3">
            <a:alphaModFix/>
          </a:blip>
          <a:stretch>
            <a:fillRect/>
          </a:stretch>
        </p:blipFill>
        <p:spPr>
          <a:xfrm>
            <a:off x="1223963" y="1252538"/>
            <a:ext cx="6696075" cy="263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Padding in Pytorch</a:t>
            </a:r>
            <a:endParaRPr>
              <a:solidFill>
                <a:schemeClr val="lt1"/>
              </a:solidFill>
            </a:endParaRPr>
          </a:p>
        </p:txBody>
      </p:sp>
      <p:sp>
        <p:nvSpPr>
          <p:cNvPr id="201" name="Google Shape;20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80000"/>
              </a:lnSpc>
              <a:spcBef>
                <a:spcPts val="0"/>
              </a:spcBef>
              <a:spcAft>
                <a:spcPts val="0"/>
              </a:spcAft>
              <a:buNone/>
            </a:pPr>
            <a:r>
              <a:rPr lang="en" sz="2100">
                <a:solidFill>
                  <a:srgbClr val="11114E"/>
                </a:solidFill>
                <a:latin typeface="Montserrat"/>
                <a:ea typeface="Montserrat"/>
                <a:cs typeface="Montserrat"/>
                <a:sym typeface="Montserrat"/>
              </a:rPr>
              <a:t>Some padding terminologies:</a:t>
            </a:r>
            <a:endParaRPr sz="2100">
              <a:solidFill>
                <a:srgbClr val="11114E"/>
              </a:solidFill>
              <a:latin typeface="Montserrat"/>
              <a:ea typeface="Montserrat"/>
              <a:cs typeface="Montserrat"/>
              <a:sym typeface="Montserrat"/>
            </a:endParaRPr>
          </a:p>
          <a:p>
            <a:pPr indent="-314325" lvl="0" marL="711200" rtl="0" algn="l">
              <a:lnSpc>
                <a:spcPct val="170000"/>
              </a:lnSpc>
              <a:spcBef>
                <a:spcPts val="1500"/>
              </a:spcBef>
              <a:spcAft>
                <a:spcPts val="0"/>
              </a:spcAft>
              <a:buClr>
                <a:srgbClr val="444444"/>
              </a:buClr>
              <a:buSzPts val="1350"/>
              <a:buFont typeface="Times New Roman"/>
              <a:buChar char="●"/>
            </a:pPr>
            <a:r>
              <a:rPr lang="en" sz="2100">
                <a:solidFill>
                  <a:srgbClr val="11114E"/>
                </a:solidFill>
                <a:latin typeface="Montserrat"/>
                <a:ea typeface="Montserrat"/>
                <a:cs typeface="Montserrat"/>
                <a:sym typeface="Montserrat"/>
              </a:rPr>
              <a:t>“</a:t>
            </a:r>
            <a:r>
              <a:rPr b="1" lang="en">
                <a:solidFill>
                  <a:srgbClr val="11114E"/>
                </a:solidFill>
                <a:latin typeface="Montserrat"/>
                <a:ea typeface="Montserrat"/>
                <a:cs typeface="Montserrat"/>
                <a:sym typeface="Montserrat"/>
              </a:rPr>
              <a:t>constant</a:t>
            </a:r>
            <a:r>
              <a:rPr lang="en">
                <a:solidFill>
                  <a:srgbClr val="11114E"/>
                </a:solidFill>
                <a:latin typeface="Montserrat"/>
                <a:ea typeface="Montserrat"/>
                <a:cs typeface="Montserrat"/>
                <a:sym typeface="Montserrat"/>
              </a:rPr>
              <a:t>” padding: </a:t>
            </a:r>
            <a:r>
              <a:rPr lang="en">
                <a:solidFill>
                  <a:srgbClr val="11114E"/>
                </a:solidFill>
                <a:latin typeface="Montserrat"/>
                <a:ea typeface="Montserrat"/>
                <a:cs typeface="Montserrat"/>
                <a:sym typeface="Montserrat"/>
              </a:rPr>
              <a:t>pads the input tensor with a constant value</a:t>
            </a:r>
            <a:endParaRPr>
              <a:solidFill>
                <a:srgbClr val="11114E"/>
              </a:solidFill>
              <a:latin typeface="Montserrat"/>
              <a:ea typeface="Montserrat"/>
              <a:cs typeface="Montserrat"/>
              <a:sym typeface="Montserrat"/>
            </a:endParaRPr>
          </a:p>
          <a:p>
            <a:pPr indent="-295275" lvl="0" marL="711200" rtl="0" algn="l">
              <a:lnSpc>
                <a:spcPct val="100000"/>
              </a:lnSpc>
              <a:spcBef>
                <a:spcPts val="0"/>
              </a:spcBef>
              <a:spcAft>
                <a:spcPts val="0"/>
              </a:spcAft>
              <a:buClr>
                <a:srgbClr val="444444"/>
              </a:buClr>
              <a:buSzPts val="1050"/>
              <a:buFont typeface="Times New Roman"/>
              <a:buChar char="●"/>
            </a:pPr>
            <a:r>
              <a:rPr lang="en">
                <a:solidFill>
                  <a:srgbClr val="11114E"/>
                </a:solidFill>
                <a:latin typeface="Montserrat"/>
                <a:ea typeface="Montserrat"/>
                <a:cs typeface="Montserrat"/>
                <a:sym typeface="Montserrat"/>
              </a:rPr>
              <a:t>“</a:t>
            </a:r>
            <a:r>
              <a:rPr b="1" lang="en">
                <a:solidFill>
                  <a:srgbClr val="11114E"/>
                </a:solidFill>
                <a:latin typeface="Montserrat"/>
                <a:ea typeface="Montserrat"/>
                <a:cs typeface="Montserrat"/>
                <a:sym typeface="Montserrat"/>
              </a:rPr>
              <a:t>reflect</a:t>
            </a:r>
            <a:r>
              <a:rPr lang="en">
                <a:solidFill>
                  <a:srgbClr val="11114E"/>
                </a:solidFill>
                <a:latin typeface="Montserrat"/>
                <a:ea typeface="Montserrat"/>
                <a:cs typeface="Montserrat"/>
                <a:sym typeface="Montserrat"/>
              </a:rPr>
              <a:t>” padding: pads the input tensor using the reflection of the input boundary</a:t>
            </a:r>
            <a:endParaRPr>
              <a:solidFill>
                <a:srgbClr val="11114E"/>
              </a:solidFill>
              <a:latin typeface="Montserrat"/>
              <a:ea typeface="Montserrat"/>
              <a:cs typeface="Montserrat"/>
              <a:sym typeface="Montserrat"/>
            </a:endParaRPr>
          </a:p>
          <a:p>
            <a:pPr indent="-311150" lvl="0" marL="711200" rtl="0" algn="l">
              <a:lnSpc>
                <a:spcPct val="100000"/>
              </a:lnSpc>
              <a:spcBef>
                <a:spcPts val="0"/>
              </a:spcBef>
              <a:spcAft>
                <a:spcPts val="0"/>
              </a:spcAft>
              <a:buClr>
                <a:srgbClr val="11114E"/>
              </a:buClr>
              <a:buSzPts val="1300"/>
              <a:buFont typeface="Montserrat"/>
              <a:buChar char="●"/>
            </a:pPr>
            <a:r>
              <a:rPr lang="en">
                <a:solidFill>
                  <a:srgbClr val="11114E"/>
                </a:solidFill>
                <a:latin typeface="Montserrat"/>
                <a:ea typeface="Montserrat"/>
                <a:cs typeface="Montserrat"/>
                <a:sym typeface="Montserrat"/>
              </a:rPr>
              <a:t>“</a:t>
            </a:r>
            <a:r>
              <a:rPr b="1" lang="en">
                <a:solidFill>
                  <a:srgbClr val="11114E"/>
                </a:solidFill>
                <a:latin typeface="Montserrat"/>
                <a:ea typeface="Montserrat"/>
                <a:cs typeface="Montserrat"/>
                <a:sym typeface="Montserrat"/>
              </a:rPr>
              <a:t>circular</a:t>
            </a:r>
            <a:r>
              <a:rPr lang="en">
                <a:solidFill>
                  <a:srgbClr val="11114E"/>
                </a:solidFill>
                <a:latin typeface="Montserrat"/>
                <a:ea typeface="Montserrat"/>
                <a:cs typeface="Montserrat"/>
                <a:sym typeface="Montserrat"/>
              </a:rPr>
              <a:t>” padding: </a:t>
            </a:r>
            <a:r>
              <a:rPr lang="en">
                <a:solidFill>
                  <a:srgbClr val="11114E"/>
                </a:solidFill>
                <a:latin typeface="Montserrat"/>
                <a:ea typeface="Montserrat"/>
                <a:cs typeface="Montserrat"/>
                <a:sym typeface="Montserrat"/>
              </a:rPr>
              <a:t>pads the input tensor using the reflection of the input boundary</a:t>
            </a:r>
            <a:endParaRPr>
              <a:solidFill>
                <a:srgbClr val="11114E"/>
              </a:solidFill>
              <a:latin typeface="Montserrat"/>
              <a:ea typeface="Montserrat"/>
              <a:cs typeface="Montserrat"/>
              <a:sym typeface="Montserrat"/>
            </a:endParaRPr>
          </a:p>
          <a:p>
            <a:pPr indent="-292100" lvl="0" marL="711200" rtl="0" algn="l">
              <a:lnSpc>
                <a:spcPct val="100000"/>
              </a:lnSpc>
              <a:spcBef>
                <a:spcPts val="0"/>
              </a:spcBef>
              <a:spcAft>
                <a:spcPts val="0"/>
              </a:spcAft>
              <a:buClr>
                <a:srgbClr val="11114E"/>
              </a:buClr>
              <a:buSzPts val="1000"/>
              <a:buFont typeface="Montserrat"/>
              <a:buChar char="●"/>
            </a:pPr>
            <a:r>
              <a:rPr lang="en">
                <a:solidFill>
                  <a:srgbClr val="11114E"/>
                </a:solidFill>
                <a:latin typeface="Montserrat"/>
                <a:ea typeface="Montserrat"/>
                <a:cs typeface="Montserrat"/>
                <a:sym typeface="Montserrat"/>
              </a:rPr>
              <a:t>“</a:t>
            </a:r>
            <a:r>
              <a:rPr b="1" lang="en">
                <a:solidFill>
                  <a:srgbClr val="11114E"/>
                </a:solidFill>
                <a:latin typeface="Montserrat"/>
                <a:ea typeface="Montserrat"/>
                <a:cs typeface="Montserrat"/>
                <a:sym typeface="Montserrat"/>
              </a:rPr>
              <a:t>replicate</a:t>
            </a:r>
            <a:r>
              <a:rPr lang="en">
                <a:solidFill>
                  <a:srgbClr val="11114E"/>
                </a:solidFill>
                <a:latin typeface="Montserrat"/>
                <a:ea typeface="Montserrat"/>
                <a:cs typeface="Montserrat"/>
                <a:sym typeface="Montserrat"/>
              </a:rPr>
              <a:t>” padding: uses the replication of the input boundary</a:t>
            </a:r>
            <a:endParaRPr>
              <a:solidFill>
                <a:srgbClr val="11114E"/>
              </a:solidFill>
              <a:latin typeface="Montserrat"/>
              <a:ea typeface="Montserrat"/>
              <a:cs typeface="Montserrat"/>
              <a:sym typeface="Montserrat"/>
            </a:endParaRPr>
          </a:p>
          <a:p>
            <a:pPr indent="0" lvl="0" marL="0" rtl="0" algn="l">
              <a:spcBef>
                <a:spcPts val="1500"/>
              </a:spcBef>
              <a:spcAft>
                <a:spcPts val="1200"/>
              </a:spcAft>
              <a:buNone/>
            </a:pPr>
            <a:r>
              <a:t/>
            </a:r>
            <a:endParaRPr sz="2100">
              <a:solidFill>
                <a:srgbClr val="11114E"/>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Padding in Pytorch</a:t>
            </a:r>
            <a:endParaRPr>
              <a:solidFill>
                <a:schemeClr val="lt1"/>
              </a:solidFill>
            </a:endParaRPr>
          </a:p>
        </p:txBody>
      </p:sp>
      <p:sp>
        <p:nvSpPr>
          <p:cNvPr id="207" name="Google Shape;20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2100">
              <a:solidFill>
                <a:srgbClr val="11114E"/>
              </a:solidFill>
              <a:latin typeface="Montserrat"/>
              <a:ea typeface="Montserrat"/>
              <a:cs typeface="Montserrat"/>
              <a:sym typeface="Montserrat"/>
            </a:endParaRPr>
          </a:p>
        </p:txBody>
      </p:sp>
      <p:pic>
        <p:nvPicPr>
          <p:cNvPr id="208" name="Google Shape;208;p36"/>
          <p:cNvPicPr preferRelativeResize="0"/>
          <p:nvPr/>
        </p:nvPicPr>
        <p:blipFill>
          <a:blip r:embed="rId3">
            <a:alphaModFix/>
          </a:blip>
          <a:stretch>
            <a:fillRect/>
          </a:stretch>
        </p:blipFill>
        <p:spPr>
          <a:xfrm>
            <a:off x="0" y="1047750"/>
            <a:ext cx="9144000" cy="304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Stride</a:t>
            </a:r>
            <a:endParaRPr>
              <a:solidFill>
                <a:schemeClr val="lt1"/>
              </a:solidFill>
            </a:endParaRPr>
          </a:p>
        </p:txBody>
      </p:sp>
      <p:sp>
        <p:nvSpPr>
          <p:cNvPr id="214" name="Google Shape;21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2100"/>
              </a:spcBef>
              <a:spcAft>
                <a:spcPts val="0"/>
              </a:spcAft>
              <a:buNone/>
            </a:pPr>
            <a:r>
              <a:t/>
            </a:r>
            <a:endParaRPr sz="2100">
              <a:solidFill>
                <a:srgbClr val="11114E"/>
              </a:solidFill>
              <a:latin typeface="Montserrat"/>
              <a:ea typeface="Montserrat"/>
              <a:cs typeface="Montserrat"/>
              <a:sym typeface="Montserrat"/>
            </a:endParaRPr>
          </a:p>
          <a:p>
            <a:pPr indent="-361950" lvl="0" marL="457200" rtl="0" algn="l">
              <a:spcBef>
                <a:spcPts val="210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The distance between two successive windows is a parameter of the convolution, called its stride, which defaults to 1</a:t>
            </a:r>
            <a:endParaRPr sz="2100">
              <a:solidFill>
                <a:srgbClr val="11114E"/>
              </a:solidFill>
              <a:latin typeface="Montserrat"/>
              <a:ea typeface="Montserrat"/>
              <a:cs typeface="Montserrat"/>
              <a:sym typeface="Montserrat"/>
            </a:endParaRPr>
          </a:p>
          <a:p>
            <a:pPr indent="-361950" lvl="0" marL="457200" rtl="0" algn="l">
              <a:spcBef>
                <a:spcPts val="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It is possible to have strided convolutions: convolutions with a stride higher than 1.</a:t>
            </a:r>
            <a:endParaRPr sz="2100">
              <a:solidFill>
                <a:srgbClr val="11114E"/>
              </a:solidFill>
              <a:latin typeface="Montserrat"/>
              <a:ea typeface="Montserrat"/>
              <a:cs typeface="Montserrat"/>
              <a:sym typeface="Montserrat"/>
            </a:endParaRPr>
          </a:p>
          <a:p>
            <a:pPr indent="0" lvl="0" marL="0" rtl="0" algn="l">
              <a:spcBef>
                <a:spcPts val="21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Stride of 2 Example</a:t>
            </a:r>
            <a:endParaRPr>
              <a:solidFill>
                <a:schemeClr val="lt1"/>
              </a:solidFill>
            </a:endParaRPr>
          </a:p>
        </p:txBody>
      </p:sp>
      <p:pic>
        <p:nvPicPr>
          <p:cNvPr id="220" name="Google Shape;220;p38"/>
          <p:cNvPicPr preferRelativeResize="0"/>
          <p:nvPr/>
        </p:nvPicPr>
        <p:blipFill>
          <a:blip r:embed="rId3">
            <a:alphaModFix/>
          </a:blip>
          <a:stretch>
            <a:fillRect/>
          </a:stretch>
        </p:blipFill>
        <p:spPr>
          <a:xfrm>
            <a:off x="1695450" y="1243013"/>
            <a:ext cx="5753100" cy="265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Pooling</a:t>
            </a:r>
            <a:endParaRPr>
              <a:solidFill>
                <a:schemeClr val="lt1"/>
              </a:solidFill>
            </a:endParaRPr>
          </a:p>
        </p:txBody>
      </p:sp>
      <p:sp>
        <p:nvSpPr>
          <p:cNvPr id="226" name="Google Shape;22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1200"/>
              </a:spcBef>
              <a:spcAft>
                <a:spcPts val="0"/>
              </a:spcAft>
              <a:buClr>
                <a:schemeClr val="lt1"/>
              </a:buClr>
              <a:buSzPts val="1800"/>
              <a:buChar char="●"/>
            </a:pPr>
            <a:r>
              <a:rPr lang="en" sz="2100">
                <a:solidFill>
                  <a:srgbClr val="11114E"/>
                </a:solidFill>
                <a:latin typeface="Montserrat"/>
                <a:ea typeface="Montserrat"/>
                <a:cs typeface="Montserrat"/>
                <a:sym typeface="Montserrat"/>
              </a:rPr>
              <a:t>Pooling is an exceedingly simple operation. It does exactly what its name indicates, aggregate results over a window of values</a:t>
            </a:r>
            <a:endParaRPr sz="2100">
              <a:solidFill>
                <a:srgbClr val="11114E"/>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A big difference from convolution is that max-pooling is usually done with 2×2 windows and stride 2, to downsample the feature maps by a factor of 2</a:t>
            </a:r>
            <a:endParaRPr sz="2100">
              <a:solidFill>
                <a:srgbClr val="11114E"/>
              </a:solidFill>
              <a:latin typeface="Montserrat"/>
              <a:ea typeface="Montserrat"/>
              <a:cs typeface="Montserrat"/>
              <a:sym typeface="Montserrat"/>
            </a:endParaRPr>
          </a:p>
          <a:p>
            <a:pPr indent="-361950" lvl="0" marL="457200" marR="0" rtl="0" algn="l">
              <a:lnSpc>
                <a:spcPct val="115000"/>
              </a:lnSpc>
              <a:spcBef>
                <a:spcPts val="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Pooling does not have any learnable parameters</a:t>
            </a:r>
            <a:endParaRPr sz="2100">
              <a:solidFill>
                <a:srgbClr val="11114E"/>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Pooling</a:t>
            </a:r>
            <a:endParaRPr>
              <a:solidFill>
                <a:schemeClr val="lt1"/>
              </a:solidFill>
            </a:endParaRPr>
          </a:p>
        </p:txBody>
      </p:sp>
      <p:sp>
        <p:nvSpPr>
          <p:cNvPr id="232" name="Google Shape;23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4200"/>
              </a:spcBef>
              <a:spcAft>
                <a:spcPts val="4200"/>
              </a:spcAft>
              <a:buNone/>
            </a:pPr>
            <a:r>
              <a:t/>
            </a:r>
            <a:endParaRPr/>
          </a:p>
        </p:txBody>
      </p:sp>
      <p:pic>
        <p:nvPicPr>
          <p:cNvPr id="233" name="Google Shape;233;p40"/>
          <p:cNvPicPr preferRelativeResize="0"/>
          <p:nvPr/>
        </p:nvPicPr>
        <p:blipFill>
          <a:blip r:embed="rId3">
            <a:alphaModFix/>
          </a:blip>
          <a:stretch>
            <a:fillRect/>
          </a:stretch>
        </p:blipFill>
        <p:spPr>
          <a:xfrm>
            <a:off x="619175" y="1152476"/>
            <a:ext cx="8086051" cy="3469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Size Before and After Convolutions</a:t>
            </a:r>
            <a:endParaRPr>
              <a:solidFill>
                <a:schemeClr val="lt1"/>
              </a:solidFill>
            </a:endParaRPr>
          </a:p>
        </p:txBody>
      </p:sp>
      <p:pic>
        <p:nvPicPr>
          <p:cNvPr id="239" name="Google Shape;239;p41"/>
          <p:cNvPicPr preferRelativeResize="0"/>
          <p:nvPr/>
        </p:nvPicPr>
        <p:blipFill>
          <a:blip r:embed="rId3">
            <a:alphaModFix/>
          </a:blip>
          <a:stretch>
            <a:fillRect/>
          </a:stretch>
        </p:blipFill>
        <p:spPr>
          <a:xfrm>
            <a:off x="0" y="1124575"/>
            <a:ext cx="9144001" cy="3443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Image </a:t>
            </a:r>
            <a:r>
              <a:rPr lang="en">
                <a:solidFill>
                  <a:schemeClr val="lt1"/>
                </a:solidFill>
              </a:rPr>
              <a:t>Classification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66" name="Google Shape;66;p15"/>
          <p:cNvPicPr preferRelativeResize="0"/>
          <p:nvPr/>
        </p:nvPicPr>
        <p:blipFill>
          <a:blip r:embed="rId3">
            <a:alphaModFix/>
          </a:blip>
          <a:stretch>
            <a:fillRect/>
          </a:stretch>
        </p:blipFill>
        <p:spPr>
          <a:xfrm>
            <a:off x="995806" y="1017724"/>
            <a:ext cx="6903893" cy="4084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Convolutions with Color Channels</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Convolutions with Color Channels</a:t>
            </a:r>
            <a:endParaRPr sz="3600">
              <a:solidFill>
                <a:schemeClr val="lt1"/>
              </a:solidFill>
            </a:endParaRPr>
          </a:p>
          <a:p>
            <a:pPr indent="0" lvl="0" marL="0" rtl="0" algn="l">
              <a:spcBef>
                <a:spcPts val="0"/>
              </a:spcBef>
              <a:spcAft>
                <a:spcPts val="0"/>
              </a:spcAft>
              <a:buNone/>
            </a:pPr>
            <a:r>
              <a:t/>
            </a:r>
            <a:endParaRPr/>
          </a:p>
        </p:txBody>
      </p:sp>
      <p:pic>
        <p:nvPicPr>
          <p:cNvPr id="250" name="Google Shape;250;p43"/>
          <p:cNvPicPr preferRelativeResize="0"/>
          <p:nvPr/>
        </p:nvPicPr>
        <p:blipFill>
          <a:blip r:embed="rId3">
            <a:alphaModFix/>
          </a:blip>
          <a:stretch>
            <a:fillRect/>
          </a:stretch>
        </p:blipFill>
        <p:spPr>
          <a:xfrm>
            <a:off x="1956275" y="2340600"/>
            <a:ext cx="5538150" cy="1846050"/>
          </a:xfrm>
          <a:prstGeom prst="rect">
            <a:avLst/>
          </a:prstGeom>
          <a:noFill/>
          <a:ln>
            <a:noFill/>
          </a:ln>
        </p:spPr>
      </p:pic>
      <p:sp>
        <p:nvSpPr>
          <p:cNvPr id="251" name="Google Shape;25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11114E"/>
                </a:solidFill>
                <a:latin typeface="Montserrat"/>
                <a:ea typeface="Montserrat"/>
                <a:cs typeface="Montserrat"/>
                <a:sym typeface="Montserrat"/>
              </a:rPr>
              <a:t>Convolving 6X6X3 with 3X3X3 gives you a 4X4 2D output</a:t>
            </a:r>
            <a:r>
              <a:rPr lang="e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Convolutions with Color Channels</a:t>
            </a:r>
            <a:endParaRPr sz="3600">
              <a:solidFill>
                <a:schemeClr val="lt1"/>
              </a:solidFill>
            </a:endParaRPr>
          </a:p>
          <a:p>
            <a:pPr indent="0" lvl="0" marL="0" rtl="0" algn="l">
              <a:spcBef>
                <a:spcPts val="0"/>
              </a:spcBef>
              <a:spcAft>
                <a:spcPts val="0"/>
              </a:spcAft>
              <a:buNone/>
            </a:pPr>
            <a:r>
              <a:t/>
            </a:r>
            <a:endParaRPr/>
          </a:p>
        </p:txBody>
      </p:sp>
      <p:pic>
        <p:nvPicPr>
          <p:cNvPr id="257" name="Google Shape;257;p44"/>
          <p:cNvPicPr preferRelativeResize="0"/>
          <p:nvPr/>
        </p:nvPicPr>
        <p:blipFill>
          <a:blip r:embed="rId3">
            <a:alphaModFix/>
          </a:blip>
          <a:stretch>
            <a:fillRect/>
          </a:stretch>
        </p:blipFill>
        <p:spPr>
          <a:xfrm>
            <a:off x="152400" y="1170125"/>
            <a:ext cx="8525059"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Convolution Operation with Multiple Filters</a:t>
            </a:r>
            <a:endParaRPr b="1" sz="3000">
              <a:solidFill>
                <a:srgbClr val="333333"/>
              </a:solidFill>
              <a:highlight>
                <a:srgbClr val="FFFFFF"/>
              </a:highlight>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sp>
        <p:nvSpPr>
          <p:cNvPr id="263" name="Google Shape;26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Multiple filters can be used in a convolution layer to detect multiple features. </a:t>
            </a:r>
            <a:endParaRPr sz="2100">
              <a:solidFill>
                <a:srgbClr val="11114E"/>
              </a:solidFill>
              <a:latin typeface="Montserrat"/>
              <a:ea typeface="Montserrat"/>
              <a:cs typeface="Montserrat"/>
              <a:sym typeface="Montserrat"/>
            </a:endParaRPr>
          </a:p>
          <a:p>
            <a:pPr indent="-361950" lvl="0" marL="457200" rtl="0" algn="l">
              <a:spcBef>
                <a:spcPts val="0"/>
              </a:spcBef>
              <a:spcAft>
                <a:spcPts val="0"/>
              </a:spcAft>
              <a:buClr>
                <a:srgbClr val="11114E"/>
              </a:buClr>
              <a:buSzPts val="2100"/>
              <a:buFont typeface="Montserrat"/>
              <a:buChar char="●"/>
            </a:pPr>
            <a:r>
              <a:rPr lang="en" sz="2100">
                <a:solidFill>
                  <a:srgbClr val="11114E"/>
                </a:solidFill>
                <a:latin typeface="Montserrat"/>
                <a:ea typeface="Montserrat"/>
                <a:cs typeface="Montserrat"/>
                <a:sym typeface="Montserrat"/>
              </a:rPr>
              <a:t>The output of the layer then will have the same number of channels as the number of filters in the layer.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Convolution Operation with Multiple Filters</a:t>
            </a:r>
            <a:endParaRPr b="1" sz="3000">
              <a:solidFill>
                <a:srgbClr val="333333"/>
              </a:solidFill>
              <a:highlight>
                <a:srgbClr val="FFFFFF"/>
              </a:highlight>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pic>
        <p:nvPicPr>
          <p:cNvPr id="269" name="Google Shape;269;p46"/>
          <p:cNvPicPr preferRelativeResize="0"/>
          <p:nvPr/>
        </p:nvPicPr>
        <p:blipFill>
          <a:blip r:embed="rId3">
            <a:alphaModFix/>
          </a:blip>
          <a:stretch>
            <a:fillRect/>
          </a:stretch>
        </p:blipFill>
        <p:spPr>
          <a:xfrm>
            <a:off x="269225" y="1017725"/>
            <a:ext cx="8874775" cy="4239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311700" y="339400"/>
            <a:ext cx="8520600" cy="500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One Convolution Layer</a:t>
            </a:r>
            <a:endParaRPr>
              <a:solidFill>
                <a:schemeClr val="lt1"/>
              </a:solidFill>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3800"/>
              </a:spcBef>
              <a:spcAft>
                <a:spcPts val="0"/>
              </a:spcAft>
              <a:buNone/>
            </a:pPr>
            <a:r>
              <a:t/>
            </a:r>
            <a:endParaRPr>
              <a:solidFill>
                <a:schemeClr val="lt1"/>
              </a:solidFill>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pic>
        <p:nvPicPr>
          <p:cNvPr id="275" name="Google Shape;275;p47"/>
          <p:cNvPicPr preferRelativeResize="0"/>
          <p:nvPr/>
        </p:nvPicPr>
        <p:blipFill>
          <a:blip r:embed="rId3">
            <a:alphaModFix/>
          </a:blip>
          <a:stretch>
            <a:fillRect/>
          </a:stretch>
        </p:blipFill>
        <p:spPr>
          <a:xfrm>
            <a:off x="152400" y="1803925"/>
            <a:ext cx="8839200" cy="3400425"/>
          </a:xfrm>
          <a:prstGeom prst="rect">
            <a:avLst/>
          </a:prstGeom>
          <a:noFill/>
          <a:ln>
            <a:noFill/>
          </a:ln>
        </p:spPr>
      </p:pic>
      <p:sp>
        <p:nvSpPr>
          <p:cNvPr id="276" name="Google Shape;276;p47"/>
          <p:cNvSpPr txBox="1"/>
          <p:nvPr>
            <p:ph idx="1" type="body"/>
          </p:nvPr>
        </p:nvSpPr>
        <p:spPr>
          <a:xfrm>
            <a:off x="311700" y="796200"/>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11114E"/>
                </a:solidFill>
                <a:latin typeface="Montserrat"/>
                <a:ea typeface="Montserrat"/>
                <a:cs typeface="Montserrat"/>
                <a:sym typeface="Montserrat"/>
              </a:rPr>
              <a:t>Finally to make up a convolution layer, a bias is added and an activation function such as ReLU or tanh is applied</a:t>
            </a:r>
            <a:r>
              <a:rPr lang="en" sz="1350">
                <a:solidFill>
                  <a:srgbClr val="444444"/>
                </a:solidFill>
                <a:highlight>
                  <a:srgbClr val="FFFFFF"/>
                </a:highlight>
                <a:latin typeface="Times New Roman"/>
                <a:ea typeface="Times New Roman"/>
                <a:cs typeface="Times New Roman"/>
                <a:sym typeface="Times New Roman"/>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8"/>
          <p:cNvSpPr txBox="1"/>
          <p:nvPr>
            <p:ph type="title"/>
          </p:nvPr>
        </p:nvSpPr>
        <p:spPr>
          <a:xfrm>
            <a:off x="311700" y="339400"/>
            <a:ext cx="8520600" cy="500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One Convolution Layer Number of Parameters</a:t>
            </a:r>
            <a:endParaRPr>
              <a:solidFill>
                <a:schemeClr val="lt1"/>
              </a:solidFill>
            </a:endParaRPr>
          </a:p>
          <a:p>
            <a:pPr indent="0" lvl="0" marL="0" rtl="0" algn="l">
              <a:lnSpc>
                <a:spcPct val="115000"/>
              </a:lnSpc>
              <a:spcBef>
                <a:spcPts val="2300"/>
              </a:spcBef>
              <a:spcAft>
                <a:spcPts val="0"/>
              </a:spcAft>
              <a:buNone/>
            </a:pPr>
            <a:r>
              <a:t/>
            </a:r>
            <a:endParaRPr sz="1100">
              <a:solidFill>
                <a:srgbClr val="000000"/>
              </a:solidFill>
            </a:endParaRPr>
          </a:p>
          <a:p>
            <a:pPr indent="-348615" lvl="0" marL="457200" rtl="0" algn="l">
              <a:spcBef>
                <a:spcPts val="380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If you have 10 filters 3x3x3 how many parameters do you have in this layer? </a:t>
            </a:r>
            <a:endParaRPr sz="2100">
              <a:solidFill>
                <a:srgbClr val="11114E"/>
              </a:solidFill>
              <a:latin typeface="Montserrat"/>
              <a:ea typeface="Montserrat"/>
              <a:cs typeface="Montserrat"/>
              <a:sym typeface="Montserrat"/>
            </a:endParaRPr>
          </a:p>
          <a:p>
            <a:pPr indent="-348615"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Does the number of parameters depend on the input size?</a:t>
            </a:r>
            <a:endParaRPr sz="2100">
              <a:solidFill>
                <a:srgbClr val="11114E"/>
              </a:solidFill>
              <a:latin typeface="Montserrat"/>
              <a:ea typeface="Montserrat"/>
              <a:cs typeface="Montserrat"/>
              <a:sym typeface="Montserrat"/>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9"/>
          <p:cNvSpPr txBox="1"/>
          <p:nvPr>
            <p:ph type="title"/>
          </p:nvPr>
        </p:nvSpPr>
        <p:spPr>
          <a:xfrm>
            <a:off x="311700" y="339400"/>
            <a:ext cx="8520600" cy="500700"/>
          </a:xfrm>
          <a:prstGeom prst="rect">
            <a:avLst/>
          </a:prstGeom>
        </p:spPr>
        <p:txBody>
          <a:bodyPr anchorCtr="0" anchor="t" bIns="91425" lIns="91425" spcFirstLastPara="1" rIns="91425" wrap="square" tIns="91425">
            <a:normAutofit fontScale="90000"/>
          </a:bodyPr>
          <a:lstStyle/>
          <a:p>
            <a:pPr indent="0" lvl="0" marL="0" rtl="0" algn="ctr">
              <a:spcBef>
                <a:spcPts val="3800"/>
              </a:spcBef>
              <a:spcAft>
                <a:spcPts val="0"/>
              </a:spcAft>
              <a:buNone/>
            </a:pPr>
            <a:r>
              <a:rPr lang="en">
                <a:solidFill>
                  <a:schemeClr val="lt1"/>
                </a:solidFill>
              </a:rPr>
              <a:t>One Convolution Layer Number of Parameters</a:t>
            </a:r>
            <a:endParaRPr>
              <a:solidFill>
                <a:schemeClr val="lt1"/>
              </a:solidFill>
            </a:endParaRPr>
          </a:p>
          <a:p>
            <a:pPr indent="0" lvl="0" marL="0" rtl="0" algn="l">
              <a:lnSpc>
                <a:spcPct val="115000"/>
              </a:lnSpc>
              <a:spcBef>
                <a:spcPts val="2300"/>
              </a:spcBef>
              <a:spcAft>
                <a:spcPts val="0"/>
              </a:spcAft>
              <a:buNone/>
            </a:pPr>
            <a:r>
              <a:t/>
            </a:r>
            <a:endParaRPr sz="1100">
              <a:solidFill>
                <a:srgbClr val="000000"/>
              </a:solidFill>
            </a:endParaRPr>
          </a:p>
          <a:p>
            <a:pPr indent="0" lvl="0" marL="0" rtl="0" algn="l">
              <a:spcBef>
                <a:spcPts val="3800"/>
              </a:spcBef>
              <a:spcAft>
                <a:spcPts val="0"/>
              </a:spcAft>
              <a:buNone/>
            </a:pPr>
            <a:r>
              <a:rPr lang="en" sz="2100">
                <a:solidFill>
                  <a:srgbClr val="11114E"/>
                </a:solidFill>
                <a:latin typeface="Montserrat"/>
                <a:ea typeface="Montserrat"/>
                <a:cs typeface="Montserrat"/>
                <a:sym typeface="Montserrat"/>
              </a:rPr>
              <a:t>If you have 10 filters 3x3x3 how many parameters do you have in this layer?</a:t>
            </a:r>
            <a:endParaRPr sz="2100">
              <a:solidFill>
                <a:srgbClr val="11114E"/>
              </a:solidFill>
              <a:latin typeface="Montserrat"/>
              <a:ea typeface="Montserrat"/>
              <a:cs typeface="Montserrat"/>
              <a:sym typeface="Montserrat"/>
            </a:endParaRPr>
          </a:p>
          <a:p>
            <a:pPr indent="0" lvl="0" marL="0" rtl="0" algn="l">
              <a:spcBef>
                <a:spcPts val="2300"/>
              </a:spcBef>
              <a:spcAft>
                <a:spcPts val="0"/>
              </a:spcAft>
              <a:buNone/>
            </a:pPr>
            <a:r>
              <a:rPr lang="en" sz="2100">
                <a:solidFill>
                  <a:srgbClr val="11114E"/>
                </a:solidFill>
                <a:latin typeface="Montserrat"/>
                <a:ea typeface="Montserrat"/>
                <a:cs typeface="Montserrat"/>
                <a:sym typeface="Montserrat"/>
              </a:rPr>
              <a:t>Weights = 3*3*3  = 27</a:t>
            </a:r>
            <a:endParaRPr sz="2100">
              <a:solidFill>
                <a:srgbClr val="11114E"/>
              </a:solidFill>
              <a:latin typeface="Montserrat"/>
              <a:ea typeface="Montserrat"/>
              <a:cs typeface="Montserrat"/>
              <a:sym typeface="Montserrat"/>
            </a:endParaRPr>
          </a:p>
          <a:p>
            <a:pPr indent="0" lvl="0" marL="0" rtl="0" algn="l">
              <a:spcBef>
                <a:spcPts val="0"/>
              </a:spcBef>
              <a:spcAft>
                <a:spcPts val="0"/>
              </a:spcAft>
              <a:buNone/>
            </a:pPr>
            <a:r>
              <a:rPr lang="en" sz="2100">
                <a:solidFill>
                  <a:srgbClr val="11114E"/>
                </a:solidFill>
                <a:latin typeface="Montserrat"/>
                <a:ea typeface="Montserrat"/>
                <a:cs typeface="Montserrat"/>
                <a:sym typeface="Montserrat"/>
              </a:rPr>
              <a:t>Bias = 1</a:t>
            </a:r>
            <a:endParaRPr sz="2100">
              <a:solidFill>
                <a:srgbClr val="11114E"/>
              </a:solidFill>
              <a:latin typeface="Montserrat"/>
              <a:ea typeface="Montserrat"/>
              <a:cs typeface="Montserrat"/>
              <a:sym typeface="Montserrat"/>
            </a:endParaRPr>
          </a:p>
          <a:p>
            <a:pPr indent="0" lvl="0" marL="0" rtl="0" algn="l">
              <a:spcBef>
                <a:spcPts val="0"/>
              </a:spcBef>
              <a:spcAft>
                <a:spcPts val="0"/>
              </a:spcAft>
              <a:buNone/>
            </a:pPr>
            <a:r>
              <a:rPr lang="en" sz="2100">
                <a:solidFill>
                  <a:srgbClr val="11114E"/>
                </a:solidFill>
                <a:latin typeface="Montserrat"/>
                <a:ea typeface="Montserrat"/>
                <a:cs typeface="Montserrat"/>
                <a:sym typeface="Montserrat"/>
              </a:rPr>
              <a:t>Total parameters per filter = 28</a:t>
            </a:r>
            <a:endParaRPr>
              <a:solidFill>
                <a:schemeClr val="lt1"/>
              </a:solidFill>
            </a:endParaRPr>
          </a:p>
          <a:p>
            <a:pPr indent="0" lvl="0" marL="0" rtl="0" algn="l">
              <a:spcBef>
                <a:spcPts val="0"/>
              </a:spcBef>
              <a:spcAft>
                <a:spcPts val="0"/>
              </a:spcAft>
              <a:buNone/>
            </a:pPr>
            <a:r>
              <a:rPr lang="en" sz="2100">
                <a:solidFill>
                  <a:srgbClr val="11114E"/>
                </a:solidFill>
                <a:latin typeface="Montserrat"/>
                <a:ea typeface="Montserrat"/>
                <a:cs typeface="Montserrat"/>
                <a:sym typeface="Montserrat"/>
              </a:rPr>
              <a:t>Total Params for 10 Filters = 10 * 28 = 280 params</a:t>
            </a:r>
            <a:endParaRPr>
              <a:solidFill>
                <a:schemeClr val="lt1"/>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spcBef>
                <a:spcPts val="0"/>
              </a:spcBef>
              <a:spcAft>
                <a:spcPts val="0"/>
              </a:spcAft>
              <a:buNone/>
            </a:pPr>
            <a:r>
              <a:t/>
            </a:r>
            <a:endParaRPr sz="1350">
              <a:solidFill>
                <a:srgbClr val="44444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Data Augmentation</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Data Augmentation</a:t>
            </a:r>
            <a:endParaRPr>
              <a:solidFill>
                <a:schemeClr val="lt1"/>
              </a:solidFill>
            </a:endParaRPr>
          </a:p>
        </p:txBody>
      </p:sp>
      <p:sp>
        <p:nvSpPr>
          <p:cNvPr id="297" name="Google Shape;297;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293370" lvl="0" marL="457200" rtl="0" algn="l">
              <a:lnSpc>
                <a:spcPct val="150000"/>
              </a:lnSpc>
              <a:spcBef>
                <a:spcPts val="1200"/>
              </a:spcBef>
              <a:spcAft>
                <a:spcPts val="0"/>
              </a:spcAft>
              <a:buClr>
                <a:srgbClr val="000000"/>
              </a:buClr>
              <a:buSzPct val="57142"/>
              <a:buFont typeface="Roboto"/>
              <a:buChar char="●"/>
            </a:pPr>
            <a:r>
              <a:rPr lang="en" sz="2100">
                <a:solidFill>
                  <a:srgbClr val="11114E"/>
                </a:solidFill>
                <a:latin typeface="Montserrat"/>
                <a:ea typeface="Montserrat"/>
                <a:cs typeface="Montserrat"/>
                <a:sym typeface="Montserrat"/>
              </a:rPr>
              <a:t>Image augmentation generates random images based on existing training data to improve the generalization ability of models.</a:t>
            </a:r>
            <a:endParaRPr sz="2100">
              <a:solidFill>
                <a:srgbClr val="11114E"/>
              </a:solidFill>
              <a:latin typeface="Montserrat"/>
              <a:ea typeface="Montserrat"/>
              <a:cs typeface="Montserrat"/>
              <a:sym typeface="Montserrat"/>
            </a:endParaRPr>
          </a:p>
          <a:p>
            <a:pPr indent="-293370" lvl="0" marL="457200" rtl="0" algn="l">
              <a:lnSpc>
                <a:spcPct val="150000"/>
              </a:lnSpc>
              <a:spcBef>
                <a:spcPts val="0"/>
              </a:spcBef>
              <a:spcAft>
                <a:spcPts val="0"/>
              </a:spcAft>
              <a:buClr>
                <a:srgbClr val="000000"/>
              </a:buClr>
              <a:buSzPct val="57142"/>
              <a:buFont typeface="Roboto"/>
              <a:buChar char="●"/>
            </a:pPr>
            <a:r>
              <a:rPr lang="en" sz="2100">
                <a:solidFill>
                  <a:srgbClr val="11114E"/>
                </a:solidFill>
                <a:latin typeface="Montserrat"/>
                <a:ea typeface="Montserrat"/>
                <a:cs typeface="Montserrat"/>
                <a:sym typeface="Montserrat"/>
              </a:rPr>
              <a:t>In order to obtain definitive results during prediction, we usually only apply image augmentation to training examples, and do not use image augmentation with random operations during prediction.</a:t>
            </a:r>
            <a:endParaRPr sz="2100">
              <a:solidFill>
                <a:srgbClr val="11114E"/>
              </a:solidFill>
              <a:latin typeface="Montserrat"/>
              <a:ea typeface="Montserrat"/>
              <a:cs typeface="Montserrat"/>
              <a:sym typeface="Montserrat"/>
            </a:endParaRPr>
          </a:p>
          <a:p>
            <a:pPr indent="-293370" lvl="0" marL="457200" rtl="0" algn="l">
              <a:lnSpc>
                <a:spcPct val="150000"/>
              </a:lnSpc>
              <a:spcBef>
                <a:spcPts val="0"/>
              </a:spcBef>
              <a:spcAft>
                <a:spcPts val="0"/>
              </a:spcAft>
              <a:buClr>
                <a:srgbClr val="000000"/>
              </a:buClr>
              <a:buSzPct val="57142"/>
              <a:buFont typeface="Roboto"/>
              <a:buChar char="●"/>
            </a:pPr>
            <a:r>
              <a:rPr lang="en" sz="2100">
                <a:solidFill>
                  <a:srgbClr val="11114E"/>
                </a:solidFill>
                <a:latin typeface="Montserrat"/>
                <a:ea typeface="Montserrat"/>
                <a:cs typeface="Montserrat"/>
                <a:sym typeface="Montserrat"/>
              </a:rPr>
              <a:t>Deep learning frameworks provide many different image augmentation methods, which can be applied simultaneously.</a:t>
            </a:r>
            <a:endParaRPr sz="1200">
              <a:solidFill>
                <a:srgbClr val="000000"/>
              </a:solidFill>
              <a:highlight>
                <a:srgbClr val="FAFAFA"/>
              </a:highlight>
              <a:latin typeface="Roboto"/>
              <a:ea typeface="Roboto"/>
              <a:cs typeface="Roboto"/>
              <a:sym typeface="Roboto"/>
            </a:endParaRPr>
          </a:p>
          <a:p>
            <a:pPr indent="0" lvl="0" marL="0" rtl="0" algn="l">
              <a:spcBef>
                <a:spcPts val="1200"/>
              </a:spcBef>
              <a:spcAft>
                <a:spcPts val="1200"/>
              </a:spcAft>
              <a:buNone/>
            </a:pPr>
            <a:r>
              <a:t/>
            </a:r>
            <a:endParaRPr sz="2100">
              <a:solidFill>
                <a:srgbClr val="11114E"/>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Why CNNs?</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3" name="Google Shape;303;p52"/>
          <p:cNvSpPr txBox="1"/>
          <p:nvPr>
            <p:ph idx="1" type="body"/>
          </p:nvPr>
        </p:nvSpPr>
        <p:spPr>
          <a:xfrm>
            <a:off x="311700" y="1152475"/>
            <a:ext cx="8520600" cy="500400"/>
          </a:xfrm>
          <a:prstGeom prst="rect">
            <a:avLst/>
          </a:prstGeom>
        </p:spPr>
        <p:txBody>
          <a:bodyPr anchorCtr="0" anchor="t" bIns="91425" lIns="91425" spcFirstLastPara="1" rIns="91425" wrap="square" tIns="91425">
            <a:normAutofit fontScale="92500" lnSpcReduction="20000"/>
          </a:bodyPr>
          <a:lstStyle/>
          <a:p>
            <a:pPr indent="0" lvl="0" marL="0" marR="0" rtl="0" algn="ctr">
              <a:lnSpc>
                <a:spcPct val="100000"/>
              </a:lnSpc>
              <a:spcBef>
                <a:spcPts val="0"/>
              </a:spcBef>
              <a:spcAft>
                <a:spcPts val="0"/>
              </a:spcAft>
              <a:buNone/>
            </a:pPr>
            <a:r>
              <a:rPr lang="en" sz="2800">
                <a:solidFill>
                  <a:schemeClr val="lt1"/>
                </a:solidFill>
              </a:rPr>
              <a:t>Data</a:t>
            </a:r>
            <a:r>
              <a:rPr lang="en">
                <a:highlight>
                  <a:schemeClr val="dk1"/>
                </a:highlight>
              </a:rPr>
              <a:t> </a:t>
            </a:r>
            <a:r>
              <a:rPr lang="en" sz="2800">
                <a:solidFill>
                  <a:schemeClr val="lt1"/>
                </a:solidFill>
              </a:rPr>
              <a:t>Augmentation</a:t>
            </a:r>
            <a:endParaRPr>
              <a:solidFill>
                <a:schemeClr val="lt1"/>
              </a:solidFill>
              <a:highlight>
                <a:schemeClr val="lt1"/>
              </a:highlight>
            </a:endParaRPr>
          </a:p>
        </p:txBody>
      </p:sp>
      <p:pic>
        <p:nvPicPr>
          <p:cNvPr id="304" name="Google Shape;304;p52"/>
          <p:cNvPicPr preferRelativeResize="0"/>
          <p:nvPr/>
        </p:nvPicPr>
        <p:blipFill>
          <a:blip r:embed="rId3">
            <a:alphaModFix/>
          </a:blip>
          <a:stretch>
            <a:fillRect/>
          </a:stretch>
        </p:blipFill>
        <p:spPr>
          <a:xfrm>
            <a:off x="217400" y="2858743"/>
            <a:ext cx="9144001" cy="221726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CNN Architectures</a:t>
            </a:r>
            <a:endParaRPr>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Le Net CNN Architecture</a:t>
            </a:r>
            <a:endParaRPr>
              <a:solidFill>
                <a:schemeClr val="lt1"/>
              </a:solidFill>
            </a:endParaRPr>
          </a:p>
        </p:txBody>
      </p:sp>
      <p:sp>
        <p:nvSpPr>
          <p:cNvPr id="315" name="Google Shape;315;p54"/>
          <p:cNvSpPr txBox="1"/>
          <p:nvPr>
            <p:ph idx="1" type="body"/>
          </p:nvPr>
        </p:nvSpPr>
        <p:spPr>
          <a:xfrm>
            <a:off x="311700" y="1108325"/>
            <a:ext cx="8520600" cy="3973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100">
                <a:solidFill>
                  <a:srgbClr val="11114E"/>
                </a:solidFill>
                <a:latin typeface="Montserrat"/>
                <a:ea typeface="Montserrat"/>
                <a:cs typeface="Montserrat"/>
                <a:sym typeface="Montserrat"/>
              </a:rPr>
              <a:t>Handwritten digit recognition, developed by Yann Lecun in the 90s.</a:t>
            </a:r>
            <a:endParaRPr sz="2100">
              <a:solidFill>
                <a:srgbClr val="11114E"/>
              </a:solidFill>
              <a:latin typeface="Montserrat"/>
              <a:ea typeface="Montserrat"/>
              <a:cs typeface="Montserrat"/>
              <a:sym typeface="Montserrat"/>
            </a:endParaRPr>
          </a:p>
          <a:p>
            <a:pPr indent="0" lvl="0" marL="0" rtl="0" algn="l">
              <a:spcBef>
                <a:spcPts val="1200"/>
              </a:spcBef>
              <a:spcAft>
                <a:spcPts val="0"/>
              </a:spcAft>
              <a:buNone/>
            </a:pPr>
            <a:r>
              <a:rPr lang="en" sz="2100">
                <a:solidFill>
                  <a:srgbClr val="11114E"/>
                </a:solidFill>
                <a:latin typeface="Montserrat"/>
                <a:ea typeface="Montserrat"/>
                <a:cs typeface="Montserrat"/>
                <a:sym typeface="Montserrat"/>
              </a:rPr>
              <a:t>At a high level, LeNet (LeNet-5) consists of two parts: (i) a convolutional encoder consisting of two convolutional layers; and (ii) a dense block consisting of three fully connected layers; </a:t>
            </a:r>
            <a:endParaRPr sz="2100">
              <a:solidFill>
                <a:srgbClr val="11114E"/>
              </a:solidFill>
              <a:latin typeface="Montserrat"/>
              <a:ea typeface="Montserrat"/>
              <a:cs typeface="Montserrat"/>
              <a:sym typeface="Montserrat"/>
            </a:endParaRPr>
          </a:p>
          <a:p>
            <a:pPr indent="0" lvl="0" marL="0" rtl="0" algn="l">
              <a:spcBef>
                <a:spcPts val="1200"/>
              </a:spcBef>
              <a:spcAft>
                <a:spcPts val="0"/>
              </a:spcAft>
              <a:buNone/>
            </a:pPr>
            <a:r>
              <a:rPr lang="en" sz="2100">
                <a:solidFill>
                  <a:srgbClr val="11114E"/>
                </a:solidFill>
                <a:latin typeface="Montserrat"/>
                <a:ea typeface="Montserrat"/>
                <a:cs typeface="Montserrat"/>
                <a:sym typeface="Montserrat"/>
              </a:rPr>
              <a:t>The basic units in each convolutional block are a convolutional layer, a sigmoid activation function, and a subsequent average pooling operation.</a:t>
            </a:r>
            <a:r>
              <a:rPr lang="en" sz="1200">
                <a:solidFill>
                  <a:srgbClr val="000000"/>
                </a:solidFill>
                <a:highlight>
                  <a:srgbClr val="FAFAFA"/>
                </a:highlight>
                <a:latin typeface="Roboto"/>
                <a:ea typeface="Roboto"/>
                <a:cs typeface="Roboto"/>
                <a:sym typeface="Roboto"/>
              </a:rPr>
              <a:t> </a:t>
            </a:r>
            <a:endParaRPr sz="1200">
              <a:solidFill>
                <a:srgbClr val="000000"/>
              </a:solidFill>
              <a:highlight>
                <a:srgbClr val="FAFAFA"/>
              </a:highlight>
              <a:latin typeface="Roboto"/>
              <a:ea typeface="Roboto"/>
              <a:cs typeface="Roboto"/>
              <a:sym typeface="Roboto"/>
            </a:endParaRPr>
          </a:p>
          <a:p>
            <a:pPr indent="0" lvl="0" marL="0" rtl="0" algn="l">
              <a:spcBef>
                <a:spcPts val="1200"/>
              </a:spcBef>
              <a:spcAft>
                <a:spcPts val="0"/>
              </a:spcAft>
              <a:buNone/>
            </a:pPr>
            <a:r>
              <a:rPr lang="en" sz="2100">
                <a:solidFill>
                  <a:srgbClr val="11114E"/>
                </a:solidFill>
                <a:latin typeface="Montserrat"/>
                <a:ea typeface="Montserrat"/>
                <a:cs typeface="Montserrat"/>
                <a:sym typeface="Montserrat"/>
              </a:rPr>
              <a:t>Note that while ReLUs and max-pooling work better, these discoveries had not yet been made at the time. </a:t>
            </a:r>
            <a:endParaRPr sz="2100">
              <a:solidFill>
                <a:srgbClr val="11114E"/>
              </a:solidFill>
              <a:latin typeface="Montserrat"/>
              <a:ea typeface="Montserrat"/>
              <a:cs typeface="Montserrat"/>
              <a:sym typeface="Montserrat"/>
            </a:endParaRPr>
          </a:p>
          <a:p>
            <a:pPr indent="0" lvl="0" marL="0" rtl="0" algn="l">
              <a:spcBef>
                <a:spcPts val="1200"/>
              </a:spcBef>
              <a:spcAft>
                <a:spcPts val="1200"/>
              </a:spcAft>
              <a:buNone/>
            </a:pPr>
            <a:r>
              <a:rPr lang="en" sz="2100">
                <a:solidFill>
                  <a:srgbClr val="11114E"/>
                </a:solidFill>
                <a:latin typeface="Montserrat"/>
                <a:ea typeface="Montserrat"/>
                <a:cs typeface="Montserrat"/>
                <a:sym typeface="Montserrat"/>
              </a:rPr>
              <a:t>Each convolutional layer uses a 5×5 kernel. </a:t>
            </a:r>
            <a:endParaRPr sz="2100">
              <a:solidFill>
                <a:srgbClr val="11114E"/>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Hidden Layers</a:t>
            </a:r>
            <a:endParaRPr>
              <a:solidFill>
                <a:schemeClr val="lt1"/>
              </a:solidFill>
            </a:endParaRPr>
          </a:p>
        </p:txBody>
      </p:sp>
      <p:pic>
        <p:nvPicPr>
          <p:cNvPr id="321" name="Google Shape;321;p55"/>
          <p:cNvPicPr preferRelativeResize="0"/>
          <p:nvPr/>
        </p:nvPicPr>
        <p:blipFill>
          <a:blip r:embed="rId3">
            <a:alphaModFix/>
          </a:blip>
          <a:stretch>
            <a:fillRect/>
          </a:stretch>
        </p:blipFill>
        <p:spPr>
          <a:xfrm>
            <a:off x="1062475" y="1145750"/>
            <a:ext cx="7810028" cy="3820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Le Net</a:t>
            </a:r>
            <a:endParaRPr>
              <a:solidFill>
                <a:schemeClr val="lt1"/>
              </a:solidFill>
            </a:endParaRPr>
          </a:p>
        </p:txBody>
      </p:sp>
      <p:pic>
        <p:nvPicPr>
          <p:cNvPr id="327" name="Google Shape;327;p56"/>
          <p:cNvPicPr preferRelativeResize="0"/>
          <p:nvPr/>
        </p:nvPicPr>
        <p:blipFill>
          <a:blip r:embed="rId3">
            <a:alphaModFix/>
          </a:blip>
          <a:stretch>
            <a:fillRect/>
          </a:stretch>
        </p:blipFill>
        <p:spPr>
          <a:xfrm>
            <a:off x="1558125" y="1017725"/>
            <a:ext cx="6928511" cy="38209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AlexNet</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333" name="Google Shape;333;p57"/>
          <p:cNvSpPr txBox="1"/>
          <p:nvPr/>
        </p:nvSpPr>
        <p:spPr>
          <a:xfrm>
            <a:off x="599325" y="1216550"/>
            <a:ext cx="8232900" cy="19548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lt1"/>
              </a:buClr>
              <a:buSzPts val="1800"/>
              <a:buChar char="●"/>
            </a:pPr>
            <a:r>
              <a:rPr lang="en" sz="1800">
                <a:solidFill>
                  <a:schemeClr val="lt1"/>
                </a:solidFill>
              </a:rPr>
              <a:t>Similar to LeNet but much bigger/deeper - around 60 million parameters</a:t>
            </a:r>
            <a:endParaRPr sz="1800">
              <a:solidFill>
                <a:schemeClr val="lt1"/>
              </a:solidFill>
            </a:endParaRPr>
          </a:p>
          <a:p>
            <a:pPr indent="-342900" lvl="0" marL="457200" rtl="0" algn="l">
              <a:lnSpc>
                <a:spcPct val="100000"/>
              </a:lnSpc>
              <a:spcBef>
                <a:spcPts val="1000"/>
              </a:spcBef>
              <a:spcAft>
                <a:spcPts val="0"/>
              </a:spcAft>
              <a:buClr>
                <a:schemeClr val="lt1"/>
              </a:buClr>
              <a:buSzPts val="1800"/>
              <a:buChar char="●"/>
            </a:pPr>
            <a:r>
              <a:rPr lang="en" sz="1800">
                <a:solidFill>
                  <a:schemeClr val="lt1"/>
                </a:solidFill>
              </a:rPr>
              <a:t>Invented by Alex Krizhevsky from Geoff Hinton's U of Toronto research group</a:t>
            </a:r>
            <a:endParaRPr sz="1800">
              <a:solidFill>
                <a:schemeClr val="lt1"/>
              </a:solidFill>
            </a:endParaRPr>
          </a:p>
          <a:p>
            <a:pPr indent="-342900" lvl="0" marL="457200" rtl="0" algn="l">
              <a:lnSpc>
                <a:spcPct val="100000"/>
              </a:lnSpc>
              <a:spcBef>
                <a:spcPts val="1000"/>
              </a:spcBef>
              <a:spcAft>
                <a:spcPts val="0"/>
              </a:spcAft>
              <a:buClr>
                <a:schemeClr val="lt1"/>
              </a:buClr>
              <a:buSzPts val="1800"/>
              <a:buChar char="●"/>
            </a:pPr>
            <a:r>
              <a:rPr lang="en" sz="1800">
                <a:solidFill>
                  <a:schemeClr val="lt1"/>
                </a:solidFill>
              </a:rPr>
              <a:t>Winner of the 2012 ImageNet. </a:t>
            </a:r>
            <a:endParaRPr sz="1800">
              <a:solidFill>
                <a:srgbClr val="595959"/>
              </a:solidFill>
              <a:latin typeface="Open Sans"/>
              <a:ea typeface="Open Sans"/>
              <a:cs typeface="Open Sans"/>
              <a:sym typeface="Open Sans"/>
            </a:endParaRPr>
          </a:p>
          <a:p>
            <a:pPr indent="-342900" lvl="0" marL="457200" rtl="0" algn="l">
              <a:lnSpc>
                <a:spcPct val="100000"/>
              </a:lnSpc>
              <a:spcBef>
                <a:spcPts val="1000"/>
              </a:spcBef>
              <a:spcAft>
                <a:spcPts val="1000"/>
              </a:spcAft>
              <a:buClr>
                <a:schemeClr val="lt1"/>
              </a:buClr>
              <a:buSzPts val="1800"/>
              <a:buChar char="●"/>
            </a:pPr>
            <a:r>
              <a:rPr lang="en" sz="1800">
                <a:solidFill>
                  <a:schemeClr val="lt1"/>
                </a:solidFill>
              </a:rPr>
              <a:t>Achieved 15.4% top-5 error rate</a:t>
            </a:r>
            <a:r>
              <a:rPr lang="en" sz="1800">
                <a:solidFill>
                  <a:srgbClr val="595959"/>
                </a:solidFill>
                <a:latin typeface="Open Sans"/>
                <a:ea typeface="Open Sans"/>
                <a:cs typeface="Open Sans"/>
                <a:sym typeface="Open Sans"/>
              </a:rPr>
              <a:t>. </a:t>
            </a:r>
            <a:r>
              <a:rPr lang="en" sz="1800">
                <a:solidFill>
                  <a:schemeClr val="lt1"/>
                </a:solidFill>
              </a:rPr>
              <a:t>Next best 26.2% (Nowadays around 3%)</a:t>
            </a:r>
            <a:endParaRPr sz="18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AlexNet</a:t>
            </a:r>
            <a:endParaRPr>
              <a:solidFill>
                <a:schemeClr val="lt1"/>
              </a:solidFill>
            </a:endParaRPr>
          </a:p>
        </p:txBody>
      </p:sp>
      <p:pic>
        <p:nvPicPr>
          <p:cNvPr id="339" name="Google Shape;339;p58"/>
          <p:cNvPicPr preferRelativeResize="0"/>
          <p:nvPr/>
        </p:nvPicPr>
        <p:blipFill>
          <a:blip r:embed="rId3">
            <a:alphaModFix/>
          </a:blip>
          <a:stretch>
            <a:fillRect/>
          </a:stretch>
        </p:blipFill>
        <p:spPr>
          <a:xfrm>
            <a:off x="365375" y="1438653"/>
            <a:ext cx="9144002" cy="339179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AlexNet Tricks</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345" name="Google Shape;345;p59"/>
          <p:cNvSpPr txBox="1"/>
          <p:nvPr/>
        </p:nvSpPr>
        <p:spPr>
          <a:xfrm>
            <a:off x="599325" y="1216550"/>
            <a:ext cx="82329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Multiple (small - 3GB) GPUs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Filters in the first conv layers much bigger than in the later layers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Uses ReLU instead of Sigmoid</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Uses stride of 4 to reduce the dimensions in the first layers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Overlapping maxpool layers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One of the first to use Dropout</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One of the first to use data augmentation</a:t>
            </a:r>
            <a:endParaRPr sz="18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VGG</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351" name="Google Shape;351;p60"/>
          <p:cNvSpPr txBox="1"/>
          <p:nvPr/>
        </p:nvSpPr>
        <p:spPr>
          <a:xfrm>
            <a:off x="599325" y="1216550"/>
            <a:ext cx="8232900" cy="16776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lt1"/>
              </a:buClr>
              <a:buSzPts val="1800"/>
              <a:buChar char="●"/>
            </a:pPr>
            <a:r>
              <a:rPr lang="en" sz="1800">
                <a:solidFill>
                  <a:schemeClr val="lt1"/>
                </a:solidFill>
              </a:rPr>
              <a:t>Developed by Visual Geometry Group at The University of Oxford in 2014</a:t>
            </a:r>
            <a:endParaRPr sz="1800">
              <a:solidFill>
                <a:schemeClr val="lt1"/>
              </a:solidFill>
            </a:endParaRPr>
          </a:p>
          <a:p>
            <a:pPr indent="-342900" lvl="0" marL="457200" rtl="0" algn="l">
              <a:spcBef>
                <a:spcPts val="1000"/>
              </a:spcBef>
              <a:spcAft>
                <a:spcPts val="0"/>
              </a:spcAft>
              <a:buClr>
                <a:schemeClr val="lt1"/>
              </a:buClr>
              <a:buSzPts val="1800"/>
              <a:buChar char="●"/>
            </a:pPr>
            <a:r>
              <a:rPr lang="en" sz="1800">
                <a:solidFill>
                  <a:schemeClr val="lt1"/>
                </a:solidFill>
              </a:rPr>
              <a:t>Similar to AlexNet but much bigger/deeper - 138m parameters</a:t>
            </a:r>
            <a:endParaRPr sz="1800">
              <a:solidFill>
                <a:schemeClr val="lt1"/>
              </a:solidFill>
            </a:endParaRPr>
          </a:p>
          <a:p>
            <a:pPr indent="-342900" lvl="0" marL="457200" rtl="0" algn="l">
              <a:lnSpc>
                <a:spcPct val="100000"/>
              </a:lnSpc>
              <a:spcBef>
                <a:spcPts val="1000"/>
              </a:spcBef>
              <a:spcAft>
                <a:spcPts val="0"/>
              </a:spcAft>
              <a:buClr>
                <a:schemeClr val="lt1"/>
              </a:buClr>
              <a:buSzPts val="1800"/>
              <a:buChar char="●"/>
            </a:pPr>
            <a:r>
              <a:rPr lang="en" sz="1800">
                <a:solidFill>
                  <a:schemeClr val="lt1"/>
                </a:solidFill>
              </a:rPr>
              <a:t>Along with GoogLeNet is the first to bring the top-5 error rate  below 10%</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There are several variants - VGG-11, VGG-13, VGG-16, VGG-19</a:t>
            </a:r>
            <a:endParaRPr sz="18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VGG Tricks</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357" name="Google Shape;357;p61"/>
          <p:cNvSpPr txBox="1"/>
          <p:nvPr/>
        </p:nvSpPr>
        <p:spPr>
          <a:xfrm>
            <a:off x="599325" y="1216550"/>
            <a:ext cx="8232900" cy="256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Simplifies the architecture</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Same filters (3x3, stride - 1, padding - same) for all layers</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Same pooling (2x2, stride - 2)</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Double the number of filters after every stack of conv layers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As you go deeper height and width go down and the number of channels goes up</a:t>
            </a:r>
            <a:endParaRPr sz="1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Different lighting, contrast, viewpoints</a:t>
            </a:r>
            <a:endParaRPr>
              <a:solidFill>
                <a:schemeClr val="lt1"/>
              </a:solidFill>
            </a:endParaRPr>
          </a:p>
        </p:txBody>
      </p:sp>
      <p:pic>
        <p:nvPicPr>
          <p:cNvPr id="77" name="Google Shape;77;p17"/>
          <p:cNvPicPr preferRelativeResize="0"/>
          <p:nvPr/>
        </p:nvPicPr>
        <p:blipFill>
          <a:blip r:embed="rId3">
            <a:alphaModFix/>
          </a:blip>
          <a:stretch>
            <a:fillRect/>
          </a:stretch>
        </p:blipFill>
        <p:spPr>
          <a:xfrm>
            <a:off x="1493125" y="1170125"/>
            <a:ext cx="6497392" cy="3820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2"/>
          <p:cNvPicPr preferRelativeResize="0"/>
          <p:nvPr/>
        </p:nvPicPr>
        <p:blipFill>
          <a:blip r:embed="rId3">
            <a:alphaModFix/>
          </a:blip>
          <a:stretch>
            <a:fillRect/>
          </a:stretch>
        </p:blipFill>
        <p:spPr>
          <a:xfrm>
            <a:off x="311700" y="28725"/>
            <a:ext cx="8679899" cy="4889674"/>
          </a:xfrm>
          <a:prstGeom prst="rect">
            <a:avLst/>
          </a:prstGeom>
          <a:noFill/>
          <a:ln>
            <a:noFill/>
          </a:ln>
        </p:spPr>
      </p:pic>
      <p:sp>
        <p:nvSpPr>
          <p:cNvPr id="363" name="Google Shape;363;p62"/>
          <p:cNvSpPr txBox="1"/>
          <p:nvPr>
            <p:ph type="title"/>
          </p:nvPr>
        </p:nvSpPr>
        <p:spPr>
          <a:xfrm>
            <a:off x="311700" y="287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VGG  16</a:t>
            </a:r>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VGG  16</a:t>
            </a:r>
            <a:endParaRPr>
              <a:solidFill>
                <a:schemeClr val="lt1"/>
              </a:solidFill>
            </a:endParaRPr>
          </a:p>
        </p:txBody>
      </p:sp>
      <p:pic>
        <p:nvPicPr>
          <p:cNvPr id="369" name="Google Shape;369;p63"/>
          <p:cNvPicPr preferRelativeResize="0"/>
          <p:nvPr/>
        </p:nvPicPr>
        <p:blipFill>
          <a:blip r:embed="rId3">
            <a:alphaModFix/>
          </a:blip>
          <a:stretch>
            <a:fillRect/>
          </a:stretch>
        </p:blipFill>
        <p:spPr>
          <a:xfrm>
            <a:off x="1204225" y="861175"/>
            <a:ext cx="6654850" cy="4242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solidFill>
                  <a:schemeClr val="lt1"/>
                </a:solidFill>
              </a:rPr>
              <a:t>Residual Networks (ResNet)</a:t>
            </a:r>
            <a:endParaRPr>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Networks (ResNet)</a:t>
            </a:r>
            <a:endParaRPr>
              <a:solidFill>
                <a:schemeClr val="lt1"/>
              </a:solidFill>
            </a:endParaRPr>
          </a:p>
        </p:txBody>
      </p:sp>
      <p:sp>
        <p:nvSpPr>
          <p:cNvPr id="380" name="Google Shape;380;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Invented by Microsoft Research, winner of the ImageNet 2015</a:t>
            </a:r>
            <a:br>
              <a:rPr lang="en">
                <a:solidFill>
                  <a:schemeClr val="lt1"/>
                </a:solidFill>
              </a:rPr>
            </a:br>
            <a:r>
              <a:rPr lang="en">
                <a:solidFill>
                  <a:schemeClr val="lt1"/>
                </a:solidFill>
              </a:rPr>
              <a:t>Very deep network consisting of residual blocks that improve the gradient flow and reduces the vanishing gradient</a:t>
            </a:r>
            <a:endParaRPr>
              <a:solidFill>
                <a:schemeClr val="lt1"/>
              </a:solidFill>
            </a:endParaRPr>
          </a:p>
        </p:txBody>
      </p:sp>
      <p:pic>
        <p:nvPicPr>
          <p:cNvPr id="381" name="Google Shape;381;p65"/>
          <p:cNvPicPr preferRelativeResize="0"/>
          <p:nvPr/>
        </p:nvPicPr>
        <p:blipFill>
          <a:blip r:embed="rId3">
            <a:alphaModFix/>
          </a:blip>
          <a:stretch>
            <a:fillRect/>
          </a:stretch>
        </p:blipFill>
        <p:spPr>
          <a:xfrm>
            <a:off x="1754175" y="2221125"/>
            <a:ext cx="4630076" cy="27273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ctr">
              <a:spcBef>
                <a:spcPts val="0"/>
              </a:spcBef>
              <a:spcAft>
                <a:spcPts val="0"/>
              </a:spcAft>
              <a:buNone/>
            </a:pPr>
            <a:r>
              <a:rPr lang="en">
                <a:solidFill>
                  <a:schemeClr val="lt1"/>
                </a:solidFill>
              </a:rPr>
              <a:t>ResNet The Problem</a:t>
            </a:r>
            <a:endParaRPr>
              <a:solidFill>
                <a:schemeClr val="lt1"/>
              </a:solidFill>
            </a:endParaRPr>
          </a:p>
        </p:txBody>
      </p:sp>
      <p:sp>
        <p:nvSpPr>
          <p:cNvPr id="387" name="Google Shape;387;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goal was to increase the depth of the CNNs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Deeper CNNs perform better, generalized better, achieve lower training loss BUT optimizing them is hard - vanishing gradient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This is not a problem of overfitting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deeper you go into the network each layer would not learn much and thus it should be able to default to the identity function</a:t>
            </a:r>
            <a:endParaRPr>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Plain network: Vanishing gradient</a:t>
            </a:r>
            <a:endParaRPr>
              <a:solidFill>
                <a:schemeClr val="lt1"/>
              </a:solidFill>
            </a:endParaRPr>
          </a:p>
        </p:txBody>
      </p:sp>
      <p:sp>
        <p:nvSpPr>
          <p:cNvPr id="393" name="Google Shape;39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4" name="Google Shape;394;p67"/>
          <p:cNvPicPr preferRelativeResize="0"/>
          <p:nvPr/>
        </p:nvPicPr>
        <p:blipFill>
          <a:blip r:embed="rId3">
            <a:alphaModFix/>
          </a:blip>
          <a:stretch>
            <a:fillRect/>
          </a:stretch>
        </p:blipFill>
        <p:spPr>
          <a:xfrm>
            <a:off x="190500" y="1314450"/>
            <a:ext cx="8068099" cy="2802600"/>
          </a:xfrm>
          <a:prstGeom prst="rect">
            <a:avLst/>
          </a:prstGeom>
          <a:noFill/>
          <a:ln>
            <a:noFill/>
          </a:ln>
        </p:spPr>
      </p:pic>
      <p:sp>
        <p:nvSpPr>
          <p:cNvPr id="395" name="Google Shape;395;p67"/>
          <p:cNvSpPr txBox="1"/>
          <p:nvPr/>
        </p:nvSpPr>
        <p:spPr>
          <a:xfrm>
            <a:off x="394775" y="4139625"/>
            <a:ext cx="7805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The deeper network has higher error rate not only during testing but even on training. This suggests that the training process is so hard it is unable to overfit although it has much bigger number of parameters.</a:t>
            </a:r>
            <a:endParaRPr>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ResNets VS Plain network</a:t>
            </a:r>
            <a:endParaRPr>
              <a:solidFill>
                <a:schemeClr val="lt1"/>
              </a:solidFill>
            </a:endParaRPr>
          </a:p>
        </p:txBody>
      </p:sp>
      <p:sp>
        <p:nvSpPr>
          <p:cNvPr id="401" name="Google Shape;401;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2" name="Google Shape;402;p68"/>
          <p:cNvPicPr preferRelativeResize="0"/>
          <p:nvPr/>
        </p:nvPicPr>
        <p:blipFill>
          <a:blip r:embed="rId3">
            <a:alphaModFix/>
          </a:blip>
          <a:stretch>
            <a:fillRect/>
          </a:stretch>
        </p:blipFill>
        <p:spPr>
          <a:xfrm>
            <a:off x="314325" y="1314450"/>
            <a:ext cx="8515350" cy="2514600"/>
          </a:xfrm>
          <a:prstGeom prst="rect">
            <a:avLst/>
          </a:prstGeom>
          <a:noFill/>
          <a:ln>
            <a:noFill/>
          </a:ln>
        </p:spPr>
      </p:pic>
      <p:pic>
        <p:nvPicPr>
          <p:cNvPr id="403" name="Google Shape;403;p68"/>
          <p:cNvPicPr preferRelativeResize="0"/>
          <p:nvPr/>
        </p:nvPicPr>
        <p:blipFill>
          <a:blip r:embed="rId4">
            <a:alphaModFix/>
          </a:blip>
          <a:stretch>
            <a:fillRect/>
          </a:stretch>
        </p:blipFill>
        <p:spPr>
          <a:xfrm>
            <a:off x="3292538" y="3761763"/>
            <a:ext cx="2733675" cy="752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Residual Networks (</a:t>
            </a:r>
            <a:r>
              <a:rPr lang="en">
                <a:solidFill>
                  <a:schemeClr val="lt1"/>
                </a:solidFill>
              </a:rPr>
              <a:t>ResNet</a:t>
            </a:r>
            <a:r>
              <a:rPr lang="en"/>
              <a:t>)</a:t>
            </a:r>
            <a:endParaRPr/>
          </a:p>
        </p:txBody>
      </p:sp>
      <p:pic>
        <p:nvPicPr>
          <p:cNvPr id="409" name="Google Shape;409;p69"/>
          <p:cNvPicPr preferRelativeResize="0"/>
          <p:nvPr/>
        </p:nvPicPr>
        <p:blipFill rotWithShape="1">
          <a:blip r:embed="rId3">
            <a:alphaModFix/>
          </a:blip>
          <a:srcRect b="-5100" l="0" r="0" t="5100"/>
          <a:stretch/>
        </p:blipFill>
        <p:spPr>
          <a:xfrm>
            <a:off x="2053775" y="1327726"/>
            <a:ext cx="5175676" cy="2987350"/>
          </a:xfrm>
          <a:prstGeom prst="rect">
            <a:avLst/>
          </a:prstGeom>
          <a:noFill/>
          <a:ln>
            <a:noFill/>
          </a:ln>
        </p:spPr>
      </p:pic>
      <p:sp>
        <p:nvSpPr>
          <p:cNvPr id="410" name="Google Shape;410;p69"/>
          <p:cNvSpPr txBox="1"/>
          <p:nvPr/>
        </p:nvSpPr>
        <p:spPr>
          <a:xfrm>
            <a:off x="211800" y="1443550"/>
            <a:ext cx="21996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Residual layer</a:t>
            </a:r>
            <a:endParaRPr sz="2400">
              <a:latin typeface="Open Sans"/>
              <a:ea typeface="Open Sans"/>
              <a:cs typeface="Open Sans"/>
              <a:sym typeface="Open Sans"/>
            </a:endParaRPr>
          </a:p>
        </p:txBody>
      </p:sp>
      <p:sp>
        <p:nvSpPr>
          <p:cNvPr id="411" name="Google Shape;411;p69"/>
          <p:cNvSpPr txBox="1"/>
          <p:nvPr/>
        </p:nvSpPr>
        <p:spPr>
          <a:xfrm>
            <a:off x="311700" y="3225975"/>
            <a:ext cx="3230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12" name="Google Shape;412;p69"/>
          <p:cNvSpPr txBox="1"/>
          <p:nvPr/>
        </p:nvSpPr>
        <p:spPr>
          <a:xfrm>
            <a:off x="4021325" y="4379900"/>
            <a:ext cx="51756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The layer is called residual because it has to learn the residual mapping </a:t>
            </a:r>
            <a:r>
              <a:rPr i="1" lang="en" sz="1600">
                <a:solidFill>
                  <a:schemeClr val="dk1"/>
                </a:solidFill>
                <a:highlight>
                  <a:srgbClr val="FFFFFF"/>
                </a:highlight>
                <a:latin typeface="Georgia"/>
                <a:ea typeface="Georgia"/>
                <a:cs typeface="Georgia"/>
                <a:sym typeface="Georgia"/>
              </a:rPr>
              <a:t>F(x)=</a:t>
            </a:r>
            <a:r>
              <a:rPr lang="en" sz="1600">
                <a:solidFill>
                  <a:schemeClr val="dk1"/>
                </a:solidFill>
                <a:highlight>
                  <a:srgbClr val="FFFFFF"/>
                </a:highlight>
                <a:latin typeface="Georgia"/>
                <a:ea typeface="Georgia"/>
                <a:cs typeface="Georgia"/>
                <a:sym typeface="Georgia"/>
              </a:rPr>
              <a:t> </a:t>
            </a:r>
            <a:r>
              <a:rPr i="1" lang="en" sz="1600">
                <a:solidFill>
                  <a:schemeClr val="dk1"/>
                </a:solidFill>
                <a:highlight>
                  <a:srgbClr val="FFFFFF"/>
                </a:highlight>
                <a:latin typeface="Georgia"/>
                <a:ea typeface="Georgia"/>
                <a:cs typeface="Georgia"/>
                <a:sym typeface="Georgia"/>
              </a:rPr>
              <a:t>H(x) - x</a:t>
            </a:r>
            <a:endParaRPr>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Residual Networks (</a:t>
            </a:r>
            <a:r>
              <a:rPr lang="en">
                <a:solidFill>
                  <a:schemeClr val="lt1"/>
                </a:solidFill>
              </a:rPr>
              <a:t>ResNet Gradient</a:t>
            </a:r>
            <a:r>
              <a:rPr lang="en"/>
              <a:t>) Gr</a:t>
            </a:r>
            <a:endParaRPr/>
          </a:p>
        </p:txBody>
      </p:sp>
      <p:sp>
        <p:nvSpPr>
          <p:cNvPr id="418" name="Google Shape;418;p70"/>
          <p:cNvSpPr txBox="1"/>
          <p:nvPr/>
        </p:nvSpPr>
        <p:spPr>
          <a:xfrm>
            <a:off x="211800" y="1443550"/>
            <a:ext cx="21996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Open Sans"/>
              <a:ea typeface="Open Sans"/>
              <a:cs typeface="Open Sans"/>
              <a:sym typeface="Open Sans"/>
            </a:endParaRPr>
          </a:p>
        </p:txBody>
      </p:sp>
      <p:sp>
        <p:nvSpPr>
          <p:cNvPr id="419" name="Google Shape;419;p70"/>
          <p:cNvSpPr txBox="1"/>
          <p:nvPr/>
        </p:nvSpPr>
        <p:spPr>
          <a:xfrm>
            <a:off x="311700" y="3225975"/>
            <a:ext cx="3230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20" name="Google Shape;420;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Derivative of summation is very easy to calculate - it distributes the derivative to all child nodes.</a:t>
            </a:r>
            <a:endParaRPr>
              <a:solidFill>
                <a:schemeClr val="lt1"/>
              </a:solidFill>
            </a:endParaRPr>
          </a:p>
          <a:p>
            <a:pPr indent="0" lvl="0" marL="0" rtl="0" algn="l">
              <a:spcBef>
                <a:spcPts val="1200"/>
              </a:spcBef>
              <a:spcAft>
                <a:spcPts val="0"/>
              </a:spcAft>
              <a:buNone/>
            </a:pPr>
            <a:r>
              <a:rPr lang="en">
                <a:solidFill>
                  <a:schemeClr val="lt1"/>
                </a:solidFill>
              </a:rPr>
              <a:t>Y = F(X) + X</a:t>
            </a:r>
            <a:endParaRPr>
              <a:solidFill>
                <a:schemeClr val="lt1"/>
              </a:solidFill>
            </a:endParaRPr>
          </a:p>
          <a:p>
            <a:pPr indent="0" lvl="0" marL="0" rtl="0" algn="l">
              <a:spcBef>
                <a:spcPts val="1200"/>
              </a:spcBef>
              <a:spcAft>
                <a:spcPts val="0"/>
              </a:spcAft>
              <a:buNone/>
            </a:pPr>
            <a:r>
              <a:rPr lang="en">
                <a:solidFill>
                  <a:schemeClr val="lt1"/>
                </a:solidFill>
              </a:rPr>
              <a:t>Local -&gt; dY/dX = 1 using the chain rule -&gt; dL/dX = 1 * dL/dY</a:t>
            </a:r>
            <a:endParaRPr>
              <a:solidFill>
                <a:schemeClr val="lt1"/>
              </a:solidFill>
            </a:endParaRPr>
          </a:p>
          <a:p>
            <a:pPr indent="0" lvl="0" marL="0" rtl="0" algn="l">
              <a:spcBef>
                <a:spcPts val="1200"/>
              </a:spcBef>
              <a:spcAft>
                <a:spcPts val="1200"/>
              </a:spcAft>
              <a:buNone/>
            </a:pPr>
            <a:r>
              <a:rPr lang="en">
                <a:solidFill>
                  <a:schemeClr val="lt1"/>
                </a:solidFill>
              </a:rPr>
              <a:t>Local -&gt; dY/dF(X) = 1 using the chain rule -&gt; dL/dF(X) = 1 * dL/dY</a:t>
            </a:r>
            <a:endParaRPr>
              <a:solidFill>
                <a:schemeClr val="lt1"/>
              </a:solidFill>
            </a:endParaRPr>
          </a:p>
        </p:txBody>
      </p:sp>
      <p:pic>
        <p:nvPicPr>
          <p:cNvPr id="421" name="Google Shape;421;p70"/>
          <p:cNvPicPr preferRelativeResize="0"/>
          <p:nvPr/>
        </p:nvPicPr>
        <p:blipFill>
          <a:blip r:embed="rId3">
            <a:alphaModFix/>
          </a:blip>
          <a:stretch>
            <a:fillRect/>
          </a:stretch>
        </p:blipFill>
        <p:spPr>
          <a:xfrm>
            <a:off x="119575" y="3300925"/>
            <a:ext cx="8420374" cy="1407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Layer</a:t>
            </a:r>
            <a:endParaRPr>
              <a:solidFill>
                <a:schemeClr val="lt1"/>
              </a:solidFill>
            </a:endParaRPr>
          </a:p>
        </p:txBody>
      </p:sp>
      <p:pic>
        <p:nvPicPr>
          <p:cNvPr id="427" name="Google Shape;427;p71"/>
          <p:cNvPicPr preferRelativeResize="0"/>
          <p:nvPr/>
        </p:nvPicPr>
        <p:blipFill>
          <a:blip r:embed="rId3">
            <a:alphaModFix/>
          </a:blip>
          <a:stretch>
            <a:fillRect/>
          </a:stretch>
        </p:blipFill>
        <p:spPr>
          <a:xfrm>
            <a:off x="1184426" y="923875"/>
            <a:ext cx="2329200" cy="4229850"/>
          </a:xfrm>
          <a:prstGeom prst="rect">
            <a:avLst/>
          </a:prstGeom>
          <a:noFill/>
          <a:ln>
            <a:noFill/>
          </a:ln>
        </p:spPr>
      </p:pic>
      <p:cxnSp>
        <p:nvCxnSpPr>
          <p:cNvPr id="428" name="Google Shape;428;p71"/>
          <p:cNvCxnSpPr>
            <a:endCxn id="429" idx="1"/>
          </p:cNvCxnSpPr>
          <p:nvPr/>
        </p:nvCxnSpPr>
        <p:spPr>
          <a:xfrm>
            <a:off x="3090575" y="2912200"/>
            <a:ext cx="1333800" cy="125700"/>
          </a:xfrm>
          <a:prstGeom prst="straightConnector1">
            <a:avLst/>
          </a:prstGeom>
          <a:noFill/>
          <a:ln cap="flat" cmpd="sng" w="9525">
            <a:solidFill>
              <a:schemeClr val="dk2"/>
            </a:solidFill>
            <a:prstDash val="solid"/>
            <a:round/>
            <a:headEnd len="med" w="med" type="none"/>
            <a:tailEnd len="med" w="med" type="triangle"/>
          </a:ln>
        </p:spPr>
      </p:cxnSp>
      <p:sp>
        <p:nvSpPr>
          <p:cNvPr id="429" name="Google Shape;429;p71"/>
          <p:cNvSpPr txBox="1"/>
          <p:nvPr/>
        </p:nvSpPr>
        <p:spPr>
          <a:xfrm>
            <a:off x="4424375" y="2092750"/>
            <a:ext cx="4296000" cy="18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This path is very useful for backpropagation</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Provides immediate feedback,</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skips 2 Conv and 2 BatchNorm layers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It is usually called skip or shortcut connection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The dimensions of the input and the output of the second BatchNorm have to match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Number of Parameters</a:t>
            </a:r>
            <a:endParaRPr>
              <a:solidFill>
                <a:schemeClr val="lt1"/>
              </a:solidFill>
            </a:endParaRPr>
          </a:p>
        </p:txBody>
      </p:sp>
      <p:sp>
        <p:nvSpPr>
          <p:cNvPr id="83" name="Google Shape;8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1000x1000 pixel image with three channels then we would have 3 million input features.</a:t>
            </a:r>
            <a:endParaRPr sz="2100">
              <a:solidFill>
                <a:srgbClr val="11114E"/>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Char char="●"/>
            </a:pPr>
            <a:r>
              <a:rPr lang="en" sz="2100">
                <a:solidFill>
                  <a:srgbClr val="11114E"/>
                </a:solidFill>
                <a:latin typeface="Montserrat"/>
                <a:ea typeface="Montserrat"/>
                <a:cs typeface="Montserrat"/>
                <a:sym typeface="Montserrat"/>
              </a:rPr>
              <a:t>If the first layer has 1000 neurons the </a:t>
            </a:r>
            <a:r>
              <a:rPr lang="en" sz="2100">
                <a:solidFill>
                  <a:srgbClr val="11114E"/>
                </a:solidFill>
                <a:latin typeface="Montserrat"/>
                <a:ea typeface="Montserrat"/>
                <a:cs typeface="Montserrat"/>
                <a:sym typeface="Montserrat"/>
              </a:rPr>
              <a:t>neural</a:t>
            </a:r>
            <a:r>
              <a:rPr lang="en" sz="2100">
                <a:solidFill>
                  <a:srgbClr val="11114E"/>
                </a:solidFill>
                <a:latin typeface="Montserrat"/>
                <a:ea typeface="Montserrat"/>
                <a:cs typeface="Montserrat"/>
                <a:sym typeface="Montserrat"/>
              </a:rPr>
              <a:t> net with just one layer would have approximately 3 billion parameters.</a:t>
            </a:r>
            <a:endParaRPr>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Layer</a:t>
            </a:r>
            <a:endParaRPr>
              <a:solidFill>
                <a:schemeClr val="lt1"/>
              </a:solidFill>
            </a:endParaRPr>
          </a:p>
        </p:txBody>
      </p:sp>
      <p:pic>
        <p:nvPicPr>
          <p:cNvPr id="435" name="Google Shape;435;p72"/>
          <p:cNvPicPr preferRelativeResize="0"/>
          <p:nvPr/>
        </p:nvPicPr>
        <p:blipFill>
          <a:blip r:embed="rId3">
            <a:alphaModFix/>
          </a:blip>
          <a:stretch>
            <a:fillRect/>
          </a:stretch>
        </p:blipFill>
        <p:spPr>
          <a:xfrm>
            <a:off x="1184426" y="923875"/>
            <a:ext cx="2329200" cy="4229850"/>
          </a:xfrm>
          <a:prstGeom prst="rect">
            <a:avLst/>
          </a:prstGeom>
          <a:noFill/>
          <a:ln>
            <a:noFill/>
          </a:ln>
        </p:spPr>
      </p:pic>
      <p:cxnSp>
        <p:nvCxnSpPr>
          <p:cNvPr id="436" name="Google Shape;436;p72"/>
          <p:cNvCxnSpPr>
            <a:endCxn id="437" idx="1"/>
          </p:cNvCxnSpPr>
          <p:nvPr/>
        </p:nvCxnSpPr>
        <p:spPr>
          <a:xfrm>
            <a:off x="3090575" y="2606950"/>
            <a:ext cx="1333800" cy="12570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72"/>
          <p:cNvSpPr txBox="1"/>
          <p:nvPr/>
        </p:nvSpPr>
        <p:spPr>
          <a:xfrm>
            <a:off x="4424375" y="2092750"/>
            <a:ext cx="4294800" cy="12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This path is very useful for backpropagation</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Provides immediate feedback,</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skips 2 Conv and 2 BatchNorm layers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It is usually called skip or shortcut connection</a:t>
            </a:r>
            <a:endParaRPr>
              <a:latin typeface="Open Sans"/>
              <a:ea typeface="Open Sans"/>
              <a:cs typeface="Open Sans"/>
              <a:sym typeface="Open Sans"/>
            </a:endParaRPr>
          </a:p>
        </p:txBody>
      </p:sp>
      <p:sp>
        <p:nvSpPr>
          <p:cNvPr id="438" name="Google Shape;438;p72"/>
          <p:cNvSpPr/>
          <p:nvPr/>
        </p:nvSpPr>
        <p:spPr>
          <a:xfrm>
            <a:off x="1076550" y="1459325"/>
            <a:ext cx="1471200" cy="132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72"/>
          <p:cNvCxnSpPr>
            <a:endCxn id="438" idx="3"/>
          </p:cNvCxnSpPr>
          <p:nvPr/>
        </p:nvCxnSpPr>
        <p:spPr>
          <a:xfrm flipH="1">
            <a:off x="2547750" y="1327625"/>
            <a:ext cx="1626900" cy="795600"/>
          </a:xfrm>
          <a:prstGeom prst="straightConnector1">
            <a:avLst/>
          </a:prstGeom>
          <a:noFill/>
          <a:ln cap="flat" cmpd="sng" w="9525">
            <a:solidFill>
              <a:schemeClr val="dk2"/>
            </a:solidFill>
            <a:prstDash val="solid"/>
            <a:round/>
            <a:headEnd len="med" w="med" type="none"/>
            <a:tailEnd len="med" w="med" type="triangle"/>
          </a:ln>
        </p:spPr>
      </p:cxnSp>
      <p:sp>
        <p:nvSpPr>
          <p:cNvPr id="440" name="Google Shape;440;p72"/>
          <p:cNvSpPr txBox="1"/>
          <p:nvPr/>
        </p:nvSpPr>
        <p:spPr>
          <a:xfrm>
            <a:off x="4222463" y="948065"/>
            <a:ext cx="39711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The Conv-BatchNorm-ReLU block is fundamental for many networks</a:t>
            </a:r>
            <a:endParaRPr>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Network: Example and Comparison</a:t>
            </a:r>
            <a:endParaRPr>
              <a:solidFill>
                <a:schemeClr val="lt1"/>
              </a:solidFill>
            </a:endParaRPr>
          </a:p>
        </p:txBody>
      </p:sp>
      <p:sp>
        <p:nvSpPr>
          <p:cNvPr id="446" name="Google Shape;446;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47" name="Google Shape;447;p73"/>
          <p:cNvSpPr txBox="1"/>
          <p:nvPr/>
        </p:nvSpPr>
        <p:spPr>
          <a:xfrm>
            <a:off x="203025" y="1213450"/>
            <a:ext cx="6497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48" name="Google Shape;448;p73"/>
          <p:cNvPicPr preferRelativeResize="0"/>
          <p:nvPr/>
        </p:nvPicPr>
        <p:blipFill>
          <a:blip r:embed="rId3">
            <a:alphaModFix/>
          </a:blip>
          <a:stretch>
            <a:fillRect/>
          </a:stretch>
        </p:blipFill>
        <p:spPr>
          <a:xfrm>
            <a:off x="0" y="1289650"/>
            <a:ext cx="7620949" cy="3355424"/>
          </a:xfrm>
          <a:prstGeom prst="rect">
            <a:avLst/>
          </a:prstGeom>
          <a:noFill/>
          <a:ln>
            <a:noFill/>
          </a:ln>
        </p:spPr>
      </p:pic>
      <p:sp>
        <p:nvSpPr>
          <p:cNvPr id="449" name="Google Shape;449;p73"/>
          <p:cNvSpPr txBox="1"/>
          <p:nvPr/>
        </p:nvSpPr>
        <p:spPr>
          <a:xfrm>
            <a:off x="4249418" y="4419239"/>
            <a:ext cx="37779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Open Sans"/>
                <a:ea typeface="Open Sans"/>
                <a:cs typeface="Open Sans"/>
                <a:sym typeface="Open Sans"/>
              </a:rPr>
              <a:t>Empirically </a:t>
            </a:r>
            <a:r>
              <a:rPr lang="en">
                <a:latin typeface="Open Sans"/>
                <a:ea typeface="Open Sans"/>
                <a:cs typeface="Open Sans"/>
                <a:sym typeface="Open Sans"/>
              </a:rPr>
              <a:t>shown easier to train a 34-layer deep residual net than a plain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network</a:t>
            </a:r>
            <a:endParaRPr>
              <a:latin typeface="Open Sans"/>
              <a:ea typeface="Open Sans"/>
              <a:cs typeface="Open Sans"/>
              <a:sym typeface="Open Sans"/>
            </a:endParaRPr>
          </a:p>
        </p:txBody>
      </p:sp>
      <p:cxnSp>
        <p:nvCxnSpPr>
          <p:cNvPr id="450" name="Google Shape;450;p73"/>
          <p:cNvCxnSpPr>
            <a:stCxn id="451" idx="3"/>
            <a:endCxn id="452" idx="1"/>
          </p:cNvCxnSpPr>
          <p:nvPr/>
        </p:nvCxnSpPr>
        <p:spPr>
          <a:xfrm flipH="1" rot="10800000">
            <a:off x="3718900" y="1082311"/>
            <a:ext cx="716700" cy="203400"/>
          </a:xfrm>
          <a:prstGeom prst="straightConnector1">
            <a:avLst/>
          </a:prstGeom>
          <a:noFill/>
          <a:ln cap="flat" cmpd="sng" w="19050">
            <a:solidFill>
              <a:srgbClr val="FF0000"/>
            </a:solidFill>
            <a:prstDash val="solid"/>
            <a:round/>
            <a:headEnd len="med" w="med" type="triangle"/>
            <a:tailEnd len="med" w="med" type="none"/>
          </a:ln>
        </p:spPr>
      </p:cxnSp>
      <p:sp>
        <p:nvSpPr>
          <p:cNvPr id="451" name="Google Shape;451;p73"/>
          <p:cNvSpPr/>
          <p:nvPr/>
        </p:nvSpPr>
        <p:spPr>
          <a:xfrm rot="-5400000">
            <a:off x="3215500" y="1614511"/>
            <a:ext cx="1006800" cy="349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3"/>
          <p:cNvSpPr txBox="1"/>
          <p:nvPr/>
        </p:nvSpPr>
        <p:spPr>
          <a:xfrm>
            <a:off x="4435600" y="918759"/>
            <a:ext cx="15903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Residual block</a:t>
            </a:r>
            <a:endParaRPr>
              <a:solidFill>
                <a:srgbClr val="FF0000"/>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ResNet: Downsampling</a:t>
            </a:r>
            <a:endParaRPr>
              <a:solidFill>
                <a:schemeClr val="lt1"/>
              </a:solidFill>
            </a:endParaRPr>
          </a:p>
        </p:txBody>
      </p:sp>
      <p:sp>
        <p:nvSpPr>
          <p:cNvPr id="458" name="Google Shape;458;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0000"/>
                </a:solidFill>
              </a:rPr>
              <a:t>ResNet downsamples the input spatial dimensions 32 times using pooling or conv with stride 2</a:t>
            </a:r>
            <a:br>
              <a:rPr lang="en"/>
            </a:br>
            <a:endParaRPr>
              <a:solidFill>
                <a:srgbClr val="4A86E8"/>
              </a:solidFill>
            </a:endParaRPr>
          </a:p>
        </p:txBody>
      </p:sp>
      <p:pic>
        <p:nvPicPr>
          <p:cNvPr id="459" name="Google Shape;459;p74"/>
          <p:cNvPicPr preferRelativeResize="0"/>
          <p:nvPr/>
        </p:nvPicPr>
        <p:blipFill>
          <a:blip r:embed="rId3">
            <a:alphaModFix/>
          </a:blip>
          <a:stretch>
            <a:fillRect/>
          </a:stretch>
        </p:blipFill>
        <p:spPr>
          <a:xfrm>
            <a:off x="-986100" y="2668021"/>
            <a:ext cx="10123200" cy="1440229"/>
          </a:xfrm>
          <a:prstGeom prst="rect">
            <a:avLst/>
          </a:prstGeom>
          <a:noFill/>
          <a:ln>
            <a:noFill/>
          </a:ln>
        </p:spPr>
      </p:pic>
      <p:sp>
        <p:nvSpPr>
          <p:cNvPr id="460" name="Google Shape;460;p74"/>
          <p:cNvSpPr/>
          <p:nvPr/>
        </p:nvSpPr>
        <p:spPr>
          <a:xfrm rot="-5400000">
            <a:off x="-177813" y="3459475"/>
            <a:ext cx="1006800" cy="26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4"/>
          <p:cNvSpPr/>
          <p:nvPr/>
        </p:nvSpPr>
        <p:spPr>
          <a:xfrm rot="-5400000">
            <a:off x="73346" y="3459475"/>
            <a:ext cx="1006800" cy="26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4"/>
          <p:cNvSpPr/>
          <p:nvPr/>
        </p:nvSpPr>
        <p:spPr>
          <a:xfrm rot="-5400000">
            <a:off x="18140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4"/>
          <p:cNvSpPr/>
          <p:nvPr/>
        </p:nvSpPr>
        <p:spPr>
          <a:xfrm rot="-5400000">
            <a:off x="37952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4"/>
          <p:cNvSpPr/>
          <p:nvPr/>
        </p:nvSpPr>
        <p:spPr>
          <a:xfrm rot="-5400000">
            <a:off x="67670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ResNet: Downsampling</a:t>
            </a:r>
            <a:endParaRPr>
              <a:solidFill>
                <a:schemeClr val="lt1"/>
              </a:solidFill>
            </a:endParaRPr>
          </a:p>
        </p:txBody>
      </p:sp>
      <p:sp>
        <p:nvSpPr>
          <p:cNvPr id="470" name="Google Shape;470;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0000"/>
                </a:solidFill>
              </a:rPr>
              <a:t>ResNet downsamples the input spatial dimensions 32 times using pooling or conv with stride 2</a:t>
            </a:r>
            <a:br>
              <a:rPr lang="en"/>
            </a:br>
            <a:r>
              <a:rPr lang="en">
                <a:solidFill>
                  <a:srgbClr val="4A86E8"/>
                </a:solidFill>
              </a:rPr>
              <a:t>To add a skip connection after dimensionality change use 1-1 convolutions</a:t>
            </a:r>
            <a:endParaRPr>
              <a:solidFill>
                <a:srgbClr val="4A86E8"/>
              </a:solidFill>
            </a:endParaRPr>
          </a:p>
        </p:txBody>
      </p:sp>
      <p:pic>
        <p:nvPicPr>
          <p:cNvPr id="471" name="Google Shape;471;p75"/>
          <p:cNvPicPr preferRelativeResize="0"/>
          <p:nvPr/>
        </p:nvPicPr>
        <p:blipFill>
          <a:blip r:embed="rId3">
            <a:alphaModFix/>
          </a:blip>
          <a:stretch>
            <a:fillRect/>
          </a:stretch>
        </p:blipFill>
        <p:spPr>
          <a:xfrm>
            <a:off x="-986100" y="2668021"/>
            <a:ext cx="10123200" cy="1440229"/>
          </a:xfrm>
          <a:prstGeom prst="rect">
            <a:avLst/>
          </a:prstGeom>
          <a:noFill/>
          <a:ln>
            <a:noFill/>
          </a:ln>
        </p:spPr>
      </p:pic>
      <p:sp>
        <p:nvSpPr>
          <p:cNvPr id="472" name="Google Shape;472;p75"/>
          <p:cNvSpPr/>
          <p:nvPr/>
        </p:nvSpPr>
        <p:spPr>
          <a:xfrm rot="-5400000">
            <a:off x="-177813" y="3459475"/>
            <a:ext cx="1006800" cy="26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5"/>
          <p:cNvSpPr/>
          <p:nvPr/>
        </p:nvSpPr>
        <p:spPr>
          <a:xfrm rot="-5400000">
            <a:off x="73346" y="3459475"/>
            <a:ext cx="1006800" cy="26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5"/>
          <p:cNvSpPr/>
          <p:nvPr/>
        </p:nvSpPr>
        <p:spPr>
          <a:xfrm rot="-5400000">
            <a:off x="18140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5"/>
          <p:cNvSpPr/>
          <p:nvPr/>
        </p:nvSpPr>
        <p:spPr>
          <a:xfrm rot="-5400000">
            <a:off x="37952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5"/>
          <p:cNvSpPr/>
          <p:nvPr/>
        </p:nvSpPr>
        <p:spPr>
          <a:xfrm rot="-5400000">
            <a:off x="6767050" y="3460125"/>
            <a:ext cx="993000" cy="25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5"/>
          <p:cNvSpPr/>
          <p:nvPr/>
        </p:nvSpPr>
        <p:spPr>
          <a:xfrm rot="-5400000">
            <a:off x="1545325" y="3496275"/>
            <a:ext cx="993000" cy="1809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5"/>
          <p:cNvSpPr/>
          <p:nvPr/>
        </p:nvSpPr>
        <p:spPr>
          <a:xfrm rot="-5400000">
            <a:off x="3537805" y="3473716"/>
            <a:ext cx="993000" cy="1809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5"/>
          <p:cNvSpPr/>
          <p:nvPr/>
        </p:nvSpPr>
        <p:spPr>
          <a:xfrm rot="-5400000">
            <a:off x="6520884" y="3496275"/>
            <a:ext cx="993000" cy="1809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Residual Layer</a:t>
            </a:r>
            <a:endParaRPr>
              <a:solidFill>
                <a:schemeClr val="lt1"/>
              </a:solidFill>
            </a:endParaRPr>
          </a:p>
        </p:txBody>
      </p:sp>
      <p:pic>
        <p:nvPicPr>
          <p:cNvPr id="485" name="Google Shape;485;p76"/>
          <p:cNvPicPr preferRelativeResize="0"/>
          <p:nvPr/>
        </p:nvPicPr>
        <p:blipFill>
          <a:blip r:embed="rId3">
            <a:alphaModFix/>
          </a:blip>
          <a:stretch>
            <a:fillRect/>
          </a:stretch>
        </p:blipFill>
        <p:spPr>
          <a:xfrm>
            <a:off x="540302" y="1493452"/>
            <a:ext cx="6882699" cy="2601075"/>
          </a:xfrm>
          <a:prstGeom prst="rect">
            <a:avLst/>
          </a:prstGeom>
          <a:noFill/>
          <a:ln>
            <a:noFill/>
          </a:ln>
        </p:spPr>
      </p:pic>
      <p:cxnSp>
        <p:nvCxnSpPr>
          <p:cNvPr id="486" name="Google Shape;486;p76"/>
          <p:cNvCxnSpPr>
            <a:stCxn id="487" idx="0"/>
          </p:cNvCxnSpPr>
          <p:nvPr/>
        </p:nvCxnSpPr>
        <p:spPr>
          <a:xfrm flipH="1" rot="10800000">
            <a:off x="3755175" y="2334775"/>
            <a:ext cx="869400" cy="1476000"/>
          </a:xfrm>
          <a:prstGeom prst="straightConnector1">
            <a:avLst/>
          </a:prstGeom>
          <a:noFill/>
          <a:ln cap="flat" cmpd="sng" w="9525">
            <a:solidFill>
              <a:schemeClr val="dk2"/>
            </a:solidFill>
            <a:prstDash val="solid"/>
            <a:round/>
            <a:headEnd len="med" w="med" type="none"/>
            <a:tailEnd len="med" w="med" type="triangle"/>
          </a:ln>
        </p:spPr>
      </p:cxnSp>
      <p:sp>
        <p:nvSpPr>
          <p:cNvPr id="487" name="Google Shape;487;p76"/>
          <p:cNvSpPr txBox="1"/>
          <p:nvPr/>
        </p:nvSpPr>
        <p:spPr>
          <a:xfrm>
            <a:off x="1817925" y="3810775"/>
            <a:ext cx="38745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ResNet uses a bottleneck to avoid parameter explosion</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With bottleneck, a 34-layer deep ResNet becomes a 50-layer ResNet</a:t>
            </a:r>
            <a:endParaRPr>
              <a:latin typeface="Open Sans"/>
              <a:ea typeface="Open Sans"/>
              <a:cs typeface="Open Sans"/>
              <a:sym typeface="Open Sans"/>
            </a:endParaRPr>
          </a:p>
        </p:txBody>
      </p:sp>
      <p:sp>
        <p:nvSpPr>
          <p:cNvPr id="488" name="Google Shape;488;p76"/>
          <p:cNvSpPr txBox="1"/>
          <p:nvPr/>
        </p:nvSpPr>
        <p:spPr>
          <a:xfrm>
            <a:off x="1139475" y="1170075"/>
            <a:ext cx="869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Basic</a:t>
            </a:r>
            <a:endParaRPr>
              <a:latin typeface="Open Sans"/>
              <a:ea typeface="Open Sans"/>
              <a:cs typeface="Open Sans"/>
              <a:sym typeface="Open Sans"/>
            </a:endParaRPr>
          </a:p>
        </p:txBody>
      </p:sp>
      <p:sp>
        <p:nvSpPr>
          <p:cNvPr id="489" name="Google Shape;489;p76"/>
          <p:cNvSpPr txBox="1"/>
          <p:nvPr/>
        </p:nvSpPr>
        <p:spPr>
          <a:xfrm>
            <a:off x="4571725" y="1152475"/>
            <a:ext cx="20181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Basic with bottleneck</a:t>
            </a:r>
            <a:endParaRPr>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Transfer Learning</a:t>
            </a:r>
            <a:endParaRPr>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 Learning</a:t>
            </a:r>
            <a:endParaRPr/>
          </a:p>
        </p:txBody>
      </p:sp>
      <p:sp>
        <p:nvSpPr>
          <p:cNvPr id="500" name="Google Shape;500;p78"/>
          <p:cNvSpPr txBox="1"/>
          <p:nvPr>
            <p:ph idx="1" type="body"/>
          </p:nvPr>
        </p:nvSpPr>
        <p:spPr>
          <a:xfrm>
            <a:off x="311700" y="2524075"/>
            <a:ext cx="8520600" cy="11334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dk1"/>
              </a:buClr>
              <a:buSzPts val="4000"/>
              <a:buFont typeface="Arial"/>
              <a:buNone/>
            </a:pPr>
            <a:r>
              <a:rPr lang="en" sz="2400">
                <a:solidFill>
                  <a:schemeClr val="lt1"/>
                </a:solidFill>
              </a:rPr>
              <a:t>“You need a lot of data if you want to train CNN / Deep Neural Network”</a:t>
            </a:r>
            <a:endParaRPr sz="24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Transfer Learning</a:t>
            </a:r>
            <a:endParaRPr>
              <a:solidFill>
                <a:schemeClr val="lt1"/>
              </a:solidFill>
            </a:endParaRPr>
          </a:p>
        </p:txBody>
      </p:sp>
      <p:sp>
        <p:nvSpPr>
          <p:cNvPr id="506" name="Google Shape;506;p79"/>
          <p:cNvSpPr txBox="1"/>
          <p:nvPr>
            <p:ph idx="1" type="body"/>
          </p:nvPr>
        </p:nvSpPr>
        <p:spPr>
          <a:xfrm>
            <a:off x="311700" y="2524075"/>
            <a:ext cx="8520600" cy="11334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2400">
                <a:solidFill>
                  <a:schemeClr val="dk1"/>
                </a:solidFill>
              </a:rPr>
              <a:t>“You need a lot of data if you want to train CNN / Deep Neural Network”</a:t>
            </a:r>
            <a:endParaRPr sz="2400"/>
          </a:p>
        </p:txBody>
      </p:sp>
      <p:pic>
        <p:nvPicPr>
          <p:cNvPr descr="Image result for busted" id="507" name="Google Shape;507;p79"/>
          <p:cNvPicPr preferRelativeResize="0"/>
          <p:nvPr/>
        </p:nvPicPr>
        <p:blipFill rotWithShape="1">
          <a:blip r:embed="rId3">
            <a:alphaModFix/>
          </a:blip>
          <a:srcRect b="0" l="0" r="0" t="0"/>
          <a:stretch/>
        </p:blipFill>
        <p:spPr>
          <a:xfrm rot="-1070560">
            <a:off x="1853078" y="1632797"/>
            <a:ext cx="5272620" cy="229653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How to build a [Rare animals classifier]</a:t>
            </a:r>
            <a:endParaRPr>
              <a:solidFill>
                <a:schemeClr val="lt1"/>
              </a:solidFill>
            </a:endParaRPr>
          </a:p>
        </p:txBody>
      </p:sp>
      <p:pic>
        <p:nvPicPr>
          <p:cNvPr id="513" name="Google Shape;513;p80"/>
          <p:cNvPicPr preferRelativeResize="0"/>
          <p:nvPr/>
        </p:nvPicPr>
        <p:blipFill>
          <a:blip r:embed="rId3">
            <a:alphaModFix/>
          </a:blip>
          <a:stretch>
            <a:fillRect/>
          </a:stretch>
        </p:blipFill>
        <p:spPr>
          <a:xfrm>
            <a:off x="311700" y="1152475"/>
            <a:ext cx="1888624" cy="1416466"/>
          </a:xfrm>
          <a:prstGeom prst="rect">
            <a:avLst/>
          </a:prstGeom>
          <a:noFill/>
          <a:ln>
            <a:noFill/>
          </a:ln>
        </p:spPr>
      </p:pic>
      <p:pic>
        <p:nvPicPr>
          <p:cNvPr id="514" name="Google Shape;514;p80"/>
          <p:cNvPicPr preferRelativeResize="0"/>
          <p:nvPr/>
        </p:nvPicPr>
        <p:blipFill>
          <a:blip r:embed="rId4">
            <a:alphaModFix/>
          </a:blip>
          <a:stretch>
            <a:fillRect/>
          </a:stretch>
        </p:blipFill>
        <p:spPr>
          <a:xfrm>
            <a:off x="2200324" y="1152475"/>
            <a:ext cx="1632256" cy="1416465"/>
          </a:xfrm>
          <a:prstGeom prst="rect">
            <a:avLst/>
          </a:prstGeom>
          <a:noFill/>
          <a:ln>
            <a:noFill/>
          </a:ln>
        </p:spPr>
      </p:pic>
      <p:pic>
        <p:nvPicPr>
          <p:cNvPr id="515" name="Google Shape;515;p80"/>
          <p:cNvPicPr preferRelativeResize="0"/>
          <p:nvPr/>
        </p:nvPicPr>
        <p:blipFill>
          <a:blip r:embed="rId5">
            <a:alphaModFix/>
          </a:blip>
          <a:stretch>
            <a:fillRect/>
          </a:stretch>
        </p:blipFill>
        <p:spPr>
          <a:xfrm>
            <a:off x="3832575" y="1152475"/>
            <a:ext cx="2135932" cy="1416465"/>
          </a:xfrm>
          <a:prstGeom prst="rect">
            <a:avLst/>
          </a:prstGeom>
          <a:noFill/>
          <a:ln>
            <a:noFill/>
          </a:ln>
        </p:spPr>
      </p:pic>
      <p:pic>
        <p:nvPicPr>
          <p:cNvPr id="516" name="Google Shape;516;p80"/>
          <p:cNvPicPr preferRelativeResize="0"/>
          <p:nvPr/>
        </p:nvPicPr>
        <p:blipFill>
          <a:blip r:embed="rId6">
            <a:alphaModFix/>
          </a:blip>
          <a:stretch>
            <a:fillRect/>
          </a:stretch>
        </p:blipFill>
        <p:spPr>
          <a:xfrm>
            <a:off x="311700" y="2568940"/>
            <a:ext cx="1936433" cy="1137659"/>
          </a:xfrm>
          <a:prstGeom prst="rect">
            <a:avLst/>
          </a:prstGeom>
          <a:noFill/>
          <a:ln>
            <a:noFill/>
          </a:ln>
        </p:spPr>
      </p:pic>
      <p:pic>
        <p:nvPicPr>
          <p:cNvPr id="517" name="Google Shape;517;p80"/>
          <p:cNvPicPr preferRelativeResize="0"/>
          <p:nvPr/>
        </p:nvPicPr>
        <p:blipFill>
          <a:blip r:embed="rId7">
            <a:alphaModFix/>
          </a:blip>
          <a:stretch>
            <a:fillRect/>
          </a:stretch>
        </p:blipFill>
        <p:spPr>
          <a:xfrm>
            <a:off x="2250507" y="2571121"/>
            <a:ext cx="1632252" cy="1137654"/>
          </a:xfrm>
          <a:prstGeom prst="rect">
            <a:avLst/>
          </a:prstGeom>
          <a:noFill/>
          <a:ln>
            <a:noFill/>
          </a:ln>
        </p:spPr>
      </p:pic>
      <p:pic>
        <p:nvPicPr>
          <p:cNvPr id="518" name="Google Shape;518;p80"/>
          <p:cNvPicPr preferRelativeResize="0"/>
          <p:nvPr/>
        </p:nvPicPr>
        <p:blipFill>
          <a:blip r:embed="rId8">
            <a:alphaModFix/>
          </a:blip>
          <a:stretch>
            <a:fillRect/>
          </a:stretch>
        </p:blipFill>
        <p:spPr>
          <a:xfrm>
            <a:off x="3838342" y="2571145"/>
            <a:ext cx="2135932" cy="1137654"/>
          </a:xfrm>
          <a:prstGeom prst="rect">
            <a:avLst/>
          </a:prstGeom>
          <a:noFill/>
          <a:ln>
            <a:noFill/>
          </a:ln>
        </p:spPr>
      </p:pic>
      <p:sp>
        <p:nvSpPr>
          <p:cNvPr id="519" name="Google Shape;519;p80"/>
          <p:cNvSpPr txBox="1"/>
          <p:nvPr/>
        </p:nvSpPr>
        <p:spPr>
          <a:xfrm>
            <a:off x="390950" y="3859100"/>
            <a:ext cx="7623600" cy="1137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6 new animal classes</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50 examples per class</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very hard to obtain new examples (hard to photograph)</a:t>
            </a:r>
            <a:endParaRPr sz="1600">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Transfer Learning</a:t>
            </a:r>
            <a:endParaRPr>
              <a:solidFill>
                <a:schemeClr val="lt1"/>
              </a:solidFill>
            </a:endParaRPr>
          </a:p>
        </p:txBody>
      </p:sp>
      <p:sp>
        <p:nvSpPr>
          <p:cNvPr id="525" name="Google Shape;525;p81"/>
          <p:cNvSpPr txBox="1"/>
          <p:nvPr>
            <p:ph idx="1" type="body"/>
          </p:nvPr>
        </p:nvSpPr>
        <p:spPr>
          <a:xfrm>
            <a:off x="159300" y="958250"/>
            <a:ext cx="2433300" cy="49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1. Train on ImageNet</a:t>
            </a:r>
            <a:endParaRPr>
              <a:solidFill>
                <a:schemeClr val="lt1"/>
              </a:solidFill>
            </a:endParaRPr>
          </a:p>
        </p:txBody>
      </p:sp>
      <p:pic>
        <p:nvPicPr>
          <p:cNvPr id="526" name="Google Shape;526;p81"/>
          <p:cNvPicPr preferRelativeResize="0"/>
          <p:nvPr/>
        </p:nvPicPr>
        <p:blipFill>
          <a:blip r:embed="rId3">
            <a:alphaModFix/>
          </a:blip>
          <a:stretch>
            <a:fillRect/>
          </a:stretch>
        </p:blipFill>
        <p:spPr>
          <a:xfrm>
            <a:off x="797625" y="1338125"/>
            <a:ext cx="1018400" cy="3749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CNN Basics</a:t>
            </a:r>
            <a:endParaRPr>
              <a:solidFill>
                <a:schemeClr val="l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Transfer Learning</a:t>
            </a:r>
            <a:endParaRPr>
              <a:solidFill>
                <a:schemeClr val="lt1"/>
              </a:solidFill>
            </a:endParaRPr>
          </a:p>
        </p:txBody>
      </p:sp>
      <p:sp>
        <p:nvSpPr>
          <p:cNvPr id="532" name="Google Shape;532;p82"/>
          <p:cNvSpPr txBox="1"/>
          <p:nvPr>
            <p:ph idx="1" type="body"/>
          </p:nvPr>
        </p:nvSpPr>
        <p:spPr>
          <a:xfrm>
            <a:off x="159300" y="958250"/>
            <a:ext cx="2433300" cy="49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1. Train on ImageNet</a:t>
            </a:r>
            <a:endParaRPr>
              <a:solidFill>
                <a:schemeClr val="lt1"/>
              </a:solidFill>
            </a:endParaRPr>
          </a:p>
        </p:txBody>
      </p:sp>
      <p:pic>
        <p:nvPicPr>
          <p:cNvPr id="533" name="Google Shape;533;p82"/>
          <p:cNvPicPr preferRelativeResize="0"/>
          <p:nvPr/>
        </p:nvPicPr>
        <p:blipFill>
          <a:blip r:embed="rId3">
            <a:alphaModFix/>
          </a:blip>
          <a:stretch>
            <a:fillRect/>
          </a:stretch>
        </p:blipFill>
        <p:spPr>
          <a:xfrm>
            <a:off x="797625" y="1338125"/>
            <a:ext cx="1018400" cy="3749599"/>
          </a:xfrm>
          <a:prstGeom prst="rect">
            <a:avLst/>
          </a:prstGeom>
          <a:noFill/>
          <a:ln>
            <a:noFill/>
          </a:ln>
        </p:spPr>
      </p:pic>
      <p:sp>
        <p:nvSpPr>
          <p:cNvPr id="534" name="Google Shape;534;p82"/>
          <p:cNvSpPr txBox="1"/>
          <p:nvPr>
            <p:ph idx="1" type="body"/>
          </p:nvPr>
        </p:nvSpPr>
        <p:spPr>
          <a:xfrm>
            <a:off x="2653450" y="944325"/>
            <a:ext cx="3173100" cy="49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2. Small dataset (C classes)</a:t>
            </a:r>
            <a:endParaRPr>
              <a:solidFill>
                <a:schemeClr val="lt1"/>
              </a:solidFill>
            </a:endParaRPr>
          </a:p>
        </p:txBody>
      </p:sp>
      <p:pic>
        <p:nvPicPr>
          <p:cNvPr id="535" name="Google Shape;535;p82"/>
          <p:cNvPicPr preferRelativeResize="0"/>
          <p:nvPr/>
        </p:nvPicPr>
        <p:blipFill rotWithShape="1">
          <a:blip r:embed="rId4">
            <a:alphaModFix/>
          </a:blip>
          <a:srcRect b="0" l="0" r="0" t="0"/>
          <a:stretch/>
        </p:blipFill>
        <p:spPr>
          <a:xfrm>
            <a:off x="2621550" y="1353905"/>
            <a:ext cx="2433301" cy="365869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Transfer Learning</a:t>
            </a:r>
            <a:endParaRPr>
              <a:solidFill>
                <a:schemeClr val="lt1"/>
              </a:solidFill>
            </a:endParaRPr>
          </a:p>
        </p:txBody>
      </p:sp>
      <p:sp>
        <p:nvSpPr>
          <p:cNvPr id="541" name="Google Shape;541;p83"/>
          <p:cNvSpPr txBox="1"/>
          <p:nvPr>
            <p:ph idx="1" type="body"/>
          </p:nvPr>
        </p:nvSpPr>
        <p:spPr>
          <a:xfrm>
            <a:off x="159300" y="958250"/>
            <a:ext cx="2433300" cy="49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1. Train on ImageNet</a:t>
            </a:r>
            <a:endParaRPr>
              <a:solidFill>
                <a:schemeClr val="lt1"/>
              </a:solidFill>
            </a:endParaRPr>
          </a:p>
        </p:txBody>
      </p:sp>
      <p:pic>
        <p:nvPicPr>
          <p:cNvPr id="542" name="Google Shape;542;p83"/>
          <p:cNvPicPr preferRelativeResize="0"/>
          <p:nvPr/>
        </p:nvPicPr>
        <p:blipFill>
          <a:blip r:embed="rId3">
            <a:alphaModFix/>
          </a:blip>
          <a:stretch>
            <a:fillRect/>
          </a:stretch>
        </p:blipFill>
        <p:spPr>
          <a:xfrm>
            <a:off x="797625" y="1338125"/>
            <a:ext cx="1018400" cy="3749599"/>
          </a:xfrm>
          <a:prstGeom prst="rect">
            <a:avLst/>
          </a:prstGeom>
          <a:noFill/>
          <a:ln>
            <a:noFill/>
          </a:ln>
        </p:spPr>
      </p:pic>
      <p:sp>
        <p:nvSpPr>
          <p:cNvPr id="543" name="Google Shape;543;p83"/>
          <p:cNvSpPr txBox="1"/>
          <p:nvPr>
            <p:ph idx="1" type="body"/>
          </p:nvPr>
        </p:nvSpPr>
        <p:spPr>
          <a:xfrm>
            <a:off x="2653450" y="944325"/>
            <a:ext cx="3173100" cy="49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2. Small dataset (C classes)</a:t>
            </a:r>
            <a:endParaRPr>
              <a:solidFill>
                <a:schemeClr val="lt1"/>
              </a:solidFill>
            </a:endParaRPr>
          </a:p>
        </p:txBody>
      </p:sp>
      <p:pic>
        <p:nvPicPr>
          <p:cNvPr id="544" name="Google Shape;544;p83"/>
          <p:cNvPicPr preferRelativeResize="0"/>
          <p:nvPr/>
        </p:nvPicPr>
        <p:blipFill rotWithShape="1">
          <a:blip r:embed="rId4">
            <a:alphaModFix/>
          </a:blip>
          <a:srcRect b="0" l="0" r="0" t="0"/>
          <a:stretch/>
        </p:blipFill>
        <p:spPr>
          <a:xfrm>
            <a:off x="2621550" y="1353905"/>
            <a:ext cx="2433301" cy="3658698"/>
          </a:xfrm>
          <a:prstGeom prst="rect">
            <a:avLst/>
          </a:prstGeom>
          <a:noFill/>
          <a:ln>
            <a:noFill/>
          </a:ln>
        </p:spPr>
      </p:pic>
      <p:pic>
        <p:nvPicPr>
          <p:cNvPr id="545" name="Google Shape;545;p83"/>
          <p:cNvPicPr preferRelativeResize="0"/>
          <p:nvPr/>
        </p:nvPicPr>
        <p:blipFill rotWithShape="1">
          <a:blip r:embed="rId5">
            <a:alphaModFix/>
          </a:blip>
          <a:srcRect b="0" l="0" r="0" t="0"/>
          <a:stretch/>
        </p:blipFill>
        <p:spPr>
          <a:xfrm>
            <a:off x="5818575" y="1338125"/>
            <a:ext cx="2917846" cy="3749599"/>
          </a:xfrm>
          <a:prstGeom prst="rect">
            <a:avLst/>
          </a:prstGeom>
          <a:noFill/>
          <a:ln>
            <a:noFill/>
          </a:ln>
        </p:spPr>
      </p:pic>
      <p:sp>
        <p:nvSpPr>
          <p:cNvPr id="546" name="Google Shape;546;p83"/>
          <p:cNvSpPr txBox="1"/>
          <p:nvPr>
            <p:ph idx="1" type="body"/>
          </p:nvPr>
        </p:nvSpPr>
        <p:spPr>
          <a:xfrm>
            <a:off x="5887400" y="944325"/>
            <a:ext cx="3173100" cy="49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3. Bigger dataset</a:t>
            </a:r>
            <a:endParaRPr>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4"/>
          <p:cNvSpPr/>
          <p:nvPr/>
        </p:nvSpPr>
        <p:spPr>
          <a:xfrm>
            <a:off x="4565338" y="1290541"/>
            <a:ext cx="1252200" cy="117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 CNN </a:t>
            </a:r>
            <a:br>
              <a:rPr lang="en"/>
            </a:br>
            <a:r>
              <a:rPr lang="en" sz="1200"/>
              <a:t>(ResNet pretrained on ImageNet)</a:t>
            </a:r>
            <a:endParaRPr sz="1200"/>
          </a:p>
        </p:txBody>
      </p:sp>
      <p:sp>
        <p:nvSpPr>
          <p:cNvPr id="552" name="Google Shape;55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Transfer Learning on other tasks</a:t>
            </a:r>
            <a:endParaRPr>
              <a:solidFill>
                <a:schemeClr val="lt1"/>
              </a:solidFill>
            </a:endParaRPr>
          </a:p>
        </p:txBody>
      </p:sp>
      <p:pic>
        <p:nvPicPr>
          <p:cNvPr id="553" name="Google Shape;553;p84"/>
          <p:cNvPicPr preferRelativeResize="0"/>
          <p:nvPr/>
        </p:nvPicPr>
        <p:blipFill rotWithShape="1">
          <a:blip r:embed="rId3">
            <a:alphaModFix/>
          </a:blip>
          <a:srcRect b="0" l="0" r="0" t="0"/>
          <a:stretch/>
        </p:blipFill>
        <p:spPr>
          <a:xfrm>
            <a:off x="34225" y="1901300"/>
            <a:ext cx="3511574" cy="3204600"/>
          </a:xfrm>
          <a:prstGeom prst="rect">
            <a:avLst/>
          </a:prstGeom>
          <a:noFill/>
          <a:ln>
            <a:noFill/>
          </a:ln>
        </p:spPr>
      </p:pic>
      <p:pic>
        <p:nvPicPr>
          <p:cNvPr id="554" name="Google Shape;554;p84"/>
          <p:cNvPicPr preferRelativeResize="0"/>
          <p:nvPr/>
        </p:nvPicPr>
        <p:blipFill rotWithShape="1">
          <a:blip r:embed="rId4">
            <a:alphaModFix/>
          </a:blip>
          <a:srcRect b="0" l="0" r="0" t="0"/>
          <a:stretch/>
        </p:blipFill>
        <p:spPr>
          <a:xfrm>
            <a:off x="4565325" y="2631013"/>
            <a:ext cx="3511574" cy="2481119"/>
          </a:xfrm>
          <a:prstGeom prst="rect">
            <a:avLst/>
          </a:prstGeom>
          <a:noFill/>
          <a:ln>
            <a:noFill/>
          </a:ln>
        </p:spPr>
      </p:pic>
      <p:pic>
        <p:nvPicPr>
          <p:cNvPr id="555" name="Google Shape;555;p84"/>
          <p:cNvPicPr preferRelativeResize="0"/>
          <p:nvPr/>
        </p:nvPicPr>
        <p:blipFill>
          <a:blip r:embed="rId5">
            <a:alphaModFix/>
          </a:blip>
          <a:stretch>
            <a:fillRect/>
          </a:stretch>
        </p:blipFill>
        <p:spPr>
          <a:xfrm>
            <a:off x="7547811" y="1060505"/>
            <a:ext cx="1133475" cy="1654618"/>
          </a:xfrm>
          <a:prstGeom prst="rect">
            <a:avLst/>
          </a:prstGeom>
          <a:noFill/>
          <a:ln>
            <a:noFill/>
          </a:ln>
        </p:spPr>
      </p:pic>
      <p:pic>
        <p:nvPicPr>
          <p:cNvPr id="556" name="Google Shape;556;p84"/>
          <p:cNvPicPr preferRelativeResize="0"/>
          <p:nvPr/>
        </p:nvPicPr>
        <p:blipFill>
          <a:blip r:embed="rId6">
            <a:alphaModFix/>
          </a:blip>
          <a:stretch>
            <a:fillRect/>
          </a:stretch>
        </p:blipFill>
        <p:spPr>
          <a:xfrm>
            <a:off x="3185850" y="1026899"/>
            <a:ext cx="1133475" cy="1686824"/>
          </a:xfrm>
          <a:prstGeom prst="rect">
            <a:avLst/>
          </a:prstGeom>
          <a:noFill/>
          <a:ln>
            <a:noFill/>
          </a:ln>
        </p:spPr>
      </p:pic>
      <p:sp>
        <p:nvSpPr>
          <p:cNvPr id="557" name="Google Shape;557;p84"/>
          <p:cNvSpPr/>
          <p:nvPr/>
        </p:nvSpPr>
        <p:spPr>
          <a:xfrm>
            <a:off x="6049055" y="1295092"/>
            <a:ext cx="1252200" cy="117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Decoder CNN</a:t>
            </a:r>
            <a:endParaRPr sz="1200"/>
          </a:p>
        </p:txBody>
      </p:sp>
      <p:cxnSp>
        <p:nvCxnSpPr>
          <p:cNvPr id="558" name="Google Shape;558;p84"/>
          <p:cNvCxnSpPr>
            <a:stCxn id="556" idx="3"/>
            <a:endCxn id="551" idx="1"/>
          </p:cNvCxnSpPr>
          <p:nvPr/>
        </p:nvCxnSpPr>
        <p:spPr>
          <a:xfrm>
            <a:off x="4319325" y="1870311"/>
            <a:ext cx="246000" cy="6600"/>
          </a:xfrm>
          <a:prstGeom prst="straightConnector1">
            <a:avLst/>
          </a:prstGeom>
          <a:noFill/>
          <a:ln cap="flat" cmpd="sng" w="9525">
            <a:solidFill>
              <a:schemeClr val="dk2"/>
            </a:solidFill>
            <a:prstDash val="solid"/>
            <a:round/>
            <a:headEnd len="med" w="med" type="none"/>
            <a:tailEnd len="med" w="med" type="triangle"/>
          </a:ln>
        </p:spPr>
      </p:cxnSp>
      <p:cxnSp>
        <p:nvCxnSpPr>
          <p:cNvPr id="559" name="Google Shape;559;p84"/>
          <p:cNvCxnSpPr>
            <a:stCxn id="551" idx="3"/>
            <a:endCxn id="557" idx="1"/>
          </p:cNvCxnSpPr>
          <p:nvPr/>
        </p:nvCxnSpPr>
        <p:spPr>
          <a:xfrm>
            <a:off x="5817538" y="1877041"/>
            <a:ext cx="231600" cy="4500"/>
          </a:xfrm>
          <a:prstGeom prst="straightConnector1">
            <a:avLst/>
          </a:prstGeom>
          <a:noFill/>
          <a:ln cap="flat" cmpd="sng" w="9525">
            <a:solidFill>
              <a:schemeClr val="dk2"/>
            </a:solidFill>
            <a:prstDash val="solid"/>
            <a:round/>
            <a:headEnd len="med" w="med" type="none"/>
            <a:tailEnd len="med" w="med" type="triangle"/>
          </a:ln>
        </p:spPr>
      </p:cxnSp>
      <p:cxnSp>
        <p:nvCxnSpPr>
          <p:cNvPr id="560" name="Google Shape;560;p84"/>
          <p:cNvCxnSpPr>
            <a:stCxn id="557" idx="3"/>
            <a:endCxn id="555" idx="1"/>
          </p:cNvCxnSpPr>
          <p:nvPr/>
        </p:nvCxnSpPr>
        <p:spPr>
          <a:xfrm>
            <a:off x="7301255" y="1881592"/>
            <a:ext cx="246600" cy="6300"/>
          </a:xfrm>
          <a:prstGeom prst="straightConnector1">
            <a:avLst/>
          </a:prstGeom>
          <a:noFill/>
          <a:ln cap="flat" cmpd="sng" w="9525">
            <a:solidFill>
              <a:schemeClr val="dk2"/>
            </a:solidFill>
            <a:prstDash val="solid"/>
            <a:round/>
            <a:headEnd len="med" w="med" type="none"/>
            <a:tailEnd len="med" w="med" type="triangle"/>
          </a:ln>
        </p:spPr>
      </p:cxnSp>
      <p:sp>
        <p:nvSpPr>
          <p:cNvPr id="561" name="Google Shape;561;p84"/>
          <p:cNvSpPr txBox="1"/>
          <p:nvPr/>
        </p:nvSpPr>
        <p:spPr>
          <a:xfrm>
            <a:off x="4603325" y="876550"/>
            <a:ext cx="28437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Semantic Segmentation</a:t>
            </a:r>
            <a:endParaRPr sz="1800">
              <a:latin typeface="Open Sans"/>
              <a:ea typeface="Open Sans"/>
              <a:cs typeface="Open Sans"/>
              <a:sym typeface="Open Sans"/>
            </a:endParaRPr>
          </a:p>
        </p:txBody>
      </p:sp>
      <p:sp>
        <p:nvSpPr>
          <p:cNvPr id="562" name="Google Shape;562;p84"/>
          <p:cNvSpPr/>
          <p:nvPr/>
        </p:nvSpPr>
        <p:spPr>
          <a:xfrm>
            <a:off x="1491464" y="3805983"/>
            <a:ext cx="1519500" cy="103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4"/>
          <p:cNvSpPr txBox="1"/>
          <p:nvPr/>
        </p:nvSpPr>
        <p:spPr>
          <a:xfrm>
            <a:off x="216525" y="1045425"/>
            <a:ext cx="30174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very pervasive, the norm </a:t>
            </a:r>
            <a:br>
              <a:rPr lang="en" sz="1800">
                <a:latin typeface="Open Sans"/>
                <a:ea typeface="Open Sans"/>
                <a:cs typeface="Open Sans"/>
                <a:sym typeface="Open Sans"/>
              </a:rPr>
            </a:br>
            <a:r>
              <a:rPr lang="en" sz="1800">
                <a:latin typeface="Open Sans"/>
                <a:ea typeface="Open Sans"/>
                <a:cs typeface="Open Sans"/>
                <a:sym typeface="Open Sans"/>
              </a:rPr>
              <a:t>rather than exception</a:t>
            </a:r>
            <a:endParaRPr sz="1800">
              <a:latin typeface="Open Sans"/>
              <a:ea typeface="Open Sans"/>
              <a:cs typeface="Open Sans"/>
              <a:sym typeface="Open Sans"/>
            </a:endParaRPr>
          </a:p>
        </p:txBody>
      </p:sp>
      <p:sp>
        <p:nvSpPr>
          <p:cNvPr id="564" name="Google Shape;564;p84"/>
          <p:cNvSpPr/>
          <p:nvPr/>
        </p:nvSpPr>
        <p:spPr>
          <a:xfrm>
            <a:off x="4565425" y="1233750"/>
            <a:ext cx="1252200" cy="131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4"/>
          <p:cNvSpPr/>
          <p:nvPr/>
        </p:nvSpPr>
        <p:spPr>
          <a:xfrm>
            <a:off x="4641625" y="4239125"/>
            <a:ext cx="1400400" cy="673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4"/>
          <p:cNvSpPr txBox="1"/>
          <p:nvPr/>
        </p:nvSpPr>
        <p:spPr>
          <a:xfrm>
            <a:off x="3239575" y="3546100"/>
            <a:ext cx="14004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Open Sans"/>
                <a:ea typeface="Open Sans"/>
                <a:cs typeface="Open Sans"/>
                <a:sym typeface="Open Sans"/>
              </a:rPr>
              <a:t>Pretrained</a:t>
            </a:r>
            <a:endParaRPr sz="1800">
              <a:solidFill>
                <a:srgbClr val="FF0000"/>
              </a:solidFill>
              <a:latin typeface="Open Sans"/>
              <a:ea typeface="Open Sans"/>
              <a:cs typeface="Open Sans"/>
              <a:sym typeface="Open Sans"/>
            </a:endParaRPr>
          </a:p>
        </p:txBody>
      </p:sp>
      <p:cxnSp>
        <p:nvCxnSpPr>
          <p:cNvPr id="567" name="Google Shape;567;p84"/>
          <p:cNvCxnSpPr>
            <a:stCxn id="566" idx="2"/>
            <a:endCxn id="562" idx="3"/>
          </p:cNvCxnSpPr>
          <p:nvPr/>
        </p:nvCxnSpPr>
        <p:spPr>
          <a:xfrm flipH="1">
            <a:off x="3010975" y="3960100"/>
            <a:ext cx="928800" cy="361500"/>
          </a:xfrm>
          <a:prstGeom prst="straightConnector1">
            <a:avLst/>
          </a:prstGeom>
          <a:noFill/>
          <a:ln cap="flat" cmpd="sng" w="19050">
            <a:solidFill>
              <a:srgbClr val="FF0000"/>
            </a:solidFill>
            <a:prstDash val="solid"/>
            <a:round/>
            <a:headEnd len="med" w="med" type="none"/>
            <a:tailEnd len="med" w="med" type="triangle"/>
          </a:ln>
        </p:spPr>
      </p:cxnSp>
      <p:cxnSp>
        <p:nvCxnSpPr>
          <p:cNvPr id="568" name="Google Shape;568;p84"/>
          <p:cNvCxnSpPr>
            <a:stCxn id="566" idx="2"/>
            <a:endCxn id="565" idx="1"/>
          </p:cNvCxnSpPr>
          <p:nvPr/>
        </p:nvCxnSpPr>
        <p:spPr>
          <a:xfrm>
            <a:off x="3939775" y="3960100"/>
            <a:ext cx="702000" cy="615900"/>
          </a:xfrm>
          <a:prstGeom prst="straightConnector1">
            <a:avLst/>
          </a:prstGeom>
          <a:noFill/>
          <a:ln cap="flat" cmpd="sng" w="19050">
            <a:solidFill>
              <a:srgbClr val="FF0000"/>
            </a:solidFill>
            <a:prstDash val="solid"/>
            <a:round/>
            <a:headEnd len="med" w="med" type="none"/>
            <a:tailEnd len="med" w="med" type="triangle"/>
          </a:ln>
        </p:spPr>
      </p:cxnSp>
      <p:cxnSp>
        <p:nvCxnSpPr>
          <p:cNvPr id="569" name="Google Shape;569;p84"/>
          <p:cNvCxnSpPr>
            <a:stCxn id="566" idx="0"/>
            <a:endCxn id="564" idx="2"/>
          </p:cNvCxnSpPr>
          <p:nvPr/>
        </p:nvCxnSpPr>
        <p:spPr>
          <a:xfrm flipH="1" rot="10800000">
            <a:off x="3939775" y="2550700"/>
            <a:ext cx="1251900" cy="995400"/>
          </a:xfrm>
          <a:prstGeom prst="straightConnector1">
            <a:avLst/>
          </a:prstGeom>
          <a:noFill/>
          <a:ln cap="flat" cmpd="sng" w="19050">
            <a:solidFill>
              <a:srgbClr val="FF0000"/>
            </a:solidFill>
            <a:prstDash val="solid"/>
            <a:round/>
            <a:headEnd len="med" w="med" type="none"/>
            <a:tailEnd len="med" w="med" type="triangle"/>
          </a:ln>
        </p:spPr>
      </p:cxnSp>
      <p:cxnSp>
        <p:nvCxnSpPr>
          <p:cNvPr id="570" name="Google Shape;570;p84"/>
          <p:cNvCxnSpPr/>
          <p:nvPr/>
        </p:nvCxnSpPr>
        <p:spPr>
          <a:xfrm>
            <a:off x="3847175" y="5575600"/>
            <a:ext cx="1338000" cy="133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References</a:t>
            </a:r>
            <a:endParaRPr>
              <a:solidFill>
                <a:schemeClr val="lt1"/>
              </a:solidFill>
            </a:endParaRPr>
          </a:p>
        </p:txBody>
      </p:sp>
      <p:sp>
        <p:nvSpPr>
          <p:cNvPr id="576" name="Google Shape;576;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10000"/>
              </a:lnSpc>
              <a:spcBef>
                <a:spcPts val="1500"/>
              </a:spcBef>
              <a:spcAft>
                <a:spcPts val="0"/>
              </a:spcAft>
              <a:buNone/>
            </a:pPr>
            <a:r>
              <a:t/>
            </a:r>
            <a:endParaRPr sz="2250">
              <a:solidFill>
                <a:srgbClr val="333333"/>
              </a:solidFill>
              <a:highlight>
                <a:srgbClr val="FFFFFF"/>
              </a:highlight>
              <a:latin typeface="Roboto"/>
              <a:ea typeface="Roboto"/>
              <a:cs typeface="Roboto"/>
              <a:sym typeface="Roboto"/>
            </a:endParaRPr>
          </a:p>
          <a:p>
            <a:pPr indent="-85725" lvl="0" marL="171450" rtl="0" algn="l">
              <a:spcBef>
                <a:spcPts val="800"/>
              </a:spcBef>
              <a:spcAft>
                <a:spcPts val="0"/>
              </a:spcAft>
              <a:buClr>
                <a:srgbClr val="333333"/>
              </a:buClr>
              <a:buSzPts val="2250"/>
              <a:buFont typeface="Roboto"/>
              <a:buChar char="●"/>
            </a:pPr>
            <a:r>
              <a:rPr lang="en" sz="2250">
                <a:solidFill>
                  <a:srgbClr val="333333"/>
                </a:solidFill>
                <a:highlight>
                  <a:srgbClr val="FFFFFF"/>
                </a:highlight>
                <a:latin typeface="Roboto"/>
                <a:ea typeface="Roboto"/>
                <a:cs typeface="Roboto"/>
                <a:sym typeface="Roboto"/>
              </a:rPr>
              <a:t>First Principles of Computer Vision (Shree Nayar)</a:t>
            </a:r>
            <a:endParaRPr sz="2250">
              <a:solidFill>
                <a:srgbClr val="333333"/>
              </a:solidFill>
              <a:highlight>
                <a:srgbClr val="FFFFFF"/>
              </a:highlight>
              <a:latin typeface="Roboto"/>
              <a:ea typeface="Roboto"/>
              <a:cs typeface="Roboto"/>
              <a:sym typeface="Roboto"/>
            </a:endParaRPr>
          </a:p>
          <a:p>
            <a:pPr indent="-85725" lvl="0" marL="171450" rtl="0" algn="l">
              <a:spcBef>
                <a:spcPts val="0"/>
              </a:spcBef>
              <a:spcAft>
                <a:spcPts val="0"/>
              </a:spcAft>
              <a:buClr>
                <a:srgbClr val="333333"/>
              </a:buClr>
              <a:buSzPts val="2250"/>
              <a:buFont typeface="Roboto"/>
              <a:buChar char="●"/>
            </a:pPr>
            <a:r>
              <a:rPr lang="en" sz="2250">
                <a:solidFill>
                  <a:srgbClr val="333333"/>
                </a:solidFill>
                <a:highlight>
                  <a:srgbClr val="FFFFFF"/>
                </a:highlight>
                <a:uFill>
                  <a:noFill/>
                </a:uFill>
                <a:latin typeface="Roboto"/>
                <a:ea typeface="Roboto"/>
                <a:cs typeface="Roboto"/>
                <a:sym typeface="Roboto"/>
                <a:hlinkClick r:id="rId3">
                  <a:extLst>
                    <a:ext uri="{A12FA001-AC4F-418D-AE19-62706E023703}">
                      <ahyp:hlinkClr val="tx"/>
                    </a:ext>
                  </a:extLst>
                </a:hlinkClick>
              </a:rPr>
              <a:t>Convolutional Neural Networks (Course 4 of the Deep Learning Specialization)</a:t>
            </a:r>
            <a:endParaRPr sz="2250">
              <a:solidFill>
                <a:srgbClr val="333333"/>
              </a:solidFill>
              <a:highlight>
                <a:srgbClr val="FFFFFF"/>
              </a:highlight>
              <a:latin typeface="Roboto"/>
              <a:ea typeface="Roboto"/>
              <a:cs typeface="Roboto"/>
              <a:sym typeface="Roboto"/>
            </a:endParaRPr>
          </a:p>
          <a:p>
            <a:pPr indent="-85725" lvl="0" marL="171450" rtl="0" algn="l">
              <a:spcBef>
                <a:spcPts val="0"/>
              </a:spcBef>
              <a:spcAft>
                <a:spcPts val="0"/>
              </a:spcAft>
              <a:buClr>
                <a:srgbClr val="333333"/>
              </a:buClr>
              <a:buSzPts val="2250"/>
              <a:buFont typeface="Roboto"/>
              <a:buChar char="●"/>
            </a:pPr>
            <a:r>
              <a:rPr lang="en" sz="2250">
                <a:solidFill>
                  <a:srgbClr val="333333"/>
                </a:solidFill>
                <a:highlight>
                  <a:srgbClr val="FFFFFF"/>
                </a:highlight>
                <a:latin typeface="Roboto"/>
                <a:ea typeface="Roboto"/>
                <a:cs typeface="Roboto"/>
                <a:sym typeface="Roboto"/>
              </a:rPr>
              <a:t>CS231n: Deep Learning for Computer Vision - Stanford University</a:t>
            </a:r>
            <a:endParaRPr sz="2250">
              <a:solidFill>
                <a:srgbClr val="333333"/>
              </a:solidFill>
              <a:highlight>
                <a:srgbClr val="FFFFFF"/>
              </a:highlight>
              <a:uFill>
                <a:noFill/>
              </a:uFill>
              <a:latin typeface="Roboto"/>
              <a:ea typeface="Roboto"/>
              <a:cs typeface="Roboto"/>
              <a:sym typeface="Roboto"/>
              <a:hlinkClick r:id="rId4">
                <a:extLst>
                  <a:ext uri="{A12FA001-AC4F-418D-AE19-62706E023703}">
                    <ahyp:hlinkClr val="tx"/>
                  </a:ext>
                </a:extLst>
              </a:hlinkClick>
            </a:endParaRPr>
          </a:p>
          <a:p>
            <a:pPr indent="-85725" lvl="0" marL="171450" rtl="0" algn="l">
              <a:lnSpc>
                <a:spcPct val="100000"/>
              </a:lnSpc>
              <a:spcBef>
                <a:spcPts val="0"/>
              </a:spcBef>
              <a:spcAft>
                <a:spcPts val="0"/>
              </a:spcAft>
              <a:buClr>
                <a:srgbClr val="333333"/>
              </a:buClr>
              <a:buSzPts val="2250"/>
              <a:buFont typeface="Roboto"/>
              <a:buChar char="●"/>
            </a:pPr>
            <a:r>
              <a:rPr lang="en" sz="2250">
                <a:solidFill>
                  <a:srgbClr val="333333"/>
                </a:solidFill>
                <a:highlight>
                  <a:srgbClr val="FFFFFF"/>
                </a:highlight>
                <a:latin typeface="Roboto"/>
                <a:ea typeface="Roboto"/>
                <a:cs typeface="Roboto"/>
                <a:sym typeface="Roboto"/>
              </a:rPr>
              <a:t>Introduction to Deep Learning by Sebastian Raschka</a:t>
            </a:r>
            <a:endParaRPr sz="2550">
              <a:solidFill>
                <a:srgbClr val="2196F3"/>
              </a:solidFill>
              <a:highlight>
                <a:srgbClr val="FAFAFA"/>
              </a:highlight>
              <a:latin typeface="Roboto"/>
              <a:ea typeface="Roboto"/>
              <a:cs typeface="Roboto"/>
              <a:sym typeface="Roboto"/>
            </a:endParaRPr>
          </a:p>
          <a:p>
            <a:pPr indent="-85725" lvl="0" marL="171450" rtl="0" algn="l">
              <a:lnSpc>
                <a:spcPct val="100000"/>
              </a:lnSpc>
              <a:spcBef>
                <a:spcPts val="0"/>
              </a:spcBef>
              <a:spcAft>
                <a:spcPts val="0"/>
              </a:spcAft>
              <a:buClr>
                <a:srgbClr val="333333"/>
              </a:buClr>
              <a:buSzPts val="2250"/>
              <a:buFont typeface="Roboto"/>
              <a:buChar char="●"/>
            </a:pPr>
            <a:r>
              <a:rPr lang="en" sz="2250">
                <a:solidFill>
                  <a:srgbClr val="333333"/>
                </a:solidFill>
                <a:highlight>
                  <a:srgbClr val="FFFFFF"/>
                </a:highlight>
                <a:latin typeface="Roboto"/>
                <a:ea typeface="Roboto"/>
                <a:cs typeface="Roboto"/>
                <a:sym typeface="Roboto"/>
              </a:rPr>
              <a:t>Dive into Deep Learning - Zhang, Lipton, Li</a:t>
            </a:r>
            <a:endParaRPr sz="2250">
              <a:solidFill>
                <a:srgbClr val="333333"/>
              </a:solidFill>
              <a:highlight>
                <a:srgbClr val="FFFFFF"/>
              </a:highlight>
              <a:latin typeface="Roboto"/>
              <a:ea typeface="Roboto"/>
              <a:cs typeface="Roboto"/>
              <a:sym typeface="Roboto"/>
            </a:endParaRPr>
          </a:p>
          <a:p>
            <a:pPr indent="0" lvl="0" marL="400050" rtl="0" algn="l">
              <a:lnSpc>
                <a:spcPct val="100000"/>
              </a:lnSpc>
              <a:spcBef>
                <a:spcPts val="1500"/>
              </a:spcBef>
              <a:spcAft>
                <a:spcPts val="8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CNN Principles</a:t>
            </a:r>
            <a:endParaRPr>
              <a:solidFill>
                <a:schemeClr val="lt1"/>
              </a:solidFill>
            </a:endParaRPr>
          </a:p>
        </p:txBody>
      </p:sp>
      <p:sp>
        <p:nvSpPr>
          <p:cNvPr id="94" name="Google Shape;9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51948" lvl="0" marL="457200" rtl="0" algn="l">
              <a:lnSpc>
                <a:spcPct val="150000"/>
              </a:lnSpc>
              <a:spcBef>
                <a:spcPts val="1200"/>
              </a:spcBef>
              <a:spcAft>
                <a:spcPts val="0"/>
              </a:spcAft>
              <a:buClr>
                <a:srgbClr val="11114E"/>
              </a:buClr>
              <a:buSzPct val="100000"/>
              <a:buFont typeface="Montserrat"/>
              <a:buChar char="●"/>
            </a:pPr>
            <a:r>
              <a:rPr b="1" lang="en" sz="2100">
                <a:solidFill>
                  <a:srgbClr val="11114E"/>
                </a:solidFill>
                <a:latin typeface="Montserrat"/>
                <a:ea typeface="Montserrat"/>
                <a:cs typeface="Montserrat"/>
                <a:sym typeface="Montserrat"/>
              </a:rPr>
              <a:t>T</a:t>
            </a:r>
            <a:r>
              <a:rPr b="1" lang="en" sz="2100">
                <a:solidFill>
                  <a:srgbClr val="11114E"/>
                </a:solidFill>
                <a:latin typeface="Montserrat"/>
                <a:ea typeface="Montserrat"/>
                <a:cs typeface="Montserrat"/>
                <a:sym typeface="Montserrat"/>
              </a:rPr>
              <a:t>ranslation invariance </a:t>
            </a:r>
            <a:r>
              <a:rPr lang="en" sz="2100">
                <a:solidFill>
                  <a:srgbClr val="11114E"/>
                </a:solidFill>
                <a:latin typeface="Montserrat"/>
                <a:ea typeface="Montserrat"/>
                <a:cs typeface="Montserrat"/>
                <a:sym typeface="Montserrat"/>
              </a:rPr>
              <a:t>- O</a:t>
            </a:r>
            <a:r>
              <a:rPr lang="en" sz="2100">
                <a:solidFill>
                  <a:srgbClr val="11114E"/>
                </a:solidFill>
                <a:latin typeface="Montserrat"/>
                <a:ea typeface="Montserrat"/>
                <a:cs typeface="Montserrat"/>
                <a:sym typeface="Montserrat"/>
              </a:rPr>
              <a:t>ur network should respond similarly to the same patch, regardless of where it appears in the image. </a:t>
            </a:r>
            <a:endParaRPr sz="2100">
              <a:solidFill>
                <a:srgbClr val="11114E"/>
              </a:solidFill>
              <a:latin typeface="Montserrat"/>
              <a:ea typeface="Montserrat"/>
              <a:cs typeface="Montserrat"/>
              <a:sym typeface="Montserrat"/>
            </a:endParaRPr>
          </a:p>
          <a:p>
            <a:pPr indent="-351948" lvl="0" marL="457200" rtl="0" algn="l">
              <a:lnSpc>
                <a:spcPct val="150000"/>
              </a:lnSpc>
              <a:spcBef>
                <a:spcPts val="0"/>
              </a:spcBef>
              <a:spcAft>
                <a:spcPts val="0"/>
              </a:spcAft>
              <a:buClr>
                <a:srgbClr val="11114E"/>
              </a:buClr>
              <a:buSzPct val="100000"/>
              <a:buFont typeface="Montserrat"/>
              <a:buChar char="●"/>
            </a:pPr>
            <a:r>
              <a:rPr b="1" lang="en" sz="2100">
                <a:solidFill>
                  <a:srgbClr val="11114E"/>
                </a:solidFill>
                <a:latin typeface="Montserrat"/>
                <a:ea typeface="Montserrat"/>
                <a:cs typeface="Montserrat"/>
                <a:sym typeface="Montserrat"/>
              </a:rPr>
              <a:t>Locality principle</a:t>
            </a:r>
            <a:r>
              <a:rPr lang="en" sz="2100">
                <a:solidFill>
                  <a:srgbClr val="11114E"/>
                </a:solidFill>
                <a:latin typeface="Montserrat"/>
                <a:ea typeface="Montserrat"/>
                <a:cs typeface="Montserrat"/>
                <a:sym typeface="Montserrat"/>
              </a:rPr>
              <a:t> - Our network should focus on local regions, without regard for the contents of the image in distant regions. </a:t>
            </a:r>
            <a:endParaRPr sz="2100">
              <a:solidFill>
                <a:srgbClr val="11114E"/>
              </a:solidFill>
              <a:latin typeface="Montserrat"/>
              <a:ea typeface="Montserrat"/>
              <a:cs typeface="Montserrat"/>
              <a:sym typeface="Montserrat"/>
            </a:endParaRPr>
          </a:p>
          <a:p>
            <a:pPr indent="0" lvl="0" marL="0" rtl="0" algn="l">
              <a:lnSpc>
                <a:spcPct val="150000"/>
              </a:lnSpc>
              <a:spcBef>
                <a:spcPts val="1200"/>
              </a:spcBef>
              <a:spcAft>
                <a:spcPts val="0"/>
              </a:spcAft>
              <a:buNone/>
            </a:pPr>
            <a:r>
              <a:t/>
            </a:r>
            <a:endParaRPr sz="1200">
              <a:solidFill>
                <a:srgbClr val="000000"/>
              </a:solidFill>
              <a:highlight>
                <a:srgbClr val="FAFAFA"/>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Wb</a:t>
            </a:r>
            <a:r>
              <a:rPr lang="en">
                <a:solidFill>
                  <a:schemeClr val="lt1"/>
                </a:solidFill>
              </a:rPr>
              <a:t>What Is a CNN?</a:t>
            </a:r>
            <a:endParaRPr>
              <a:solidFill>
                <a:schemeClr val="lt1"/>
              </a:solidFill>
              <a:highlight>
                <a:srgbClr val="202124"/>
              </a:highlight>
            </a:endParaRPr>
          </a:p>
        </p:txBody>
      </p:sp>
      <p:sp>
        <p:nvSpPr>
          <p:cNvPr id="100" name="Google Shape;10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51948" lvl="0" marL="457200" rtl="0" algn="l">
              <a:spcBef>
                <a:spcPts val="210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The convolutional neural network (CNN) is a specialized feedforward neural network designed to process multi-dimensional data, e.g., images</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chemeClr val="lt1"/>
              </a:buClr>
              <a:buSzPct val="100000"/>
              <a:buFont typeface="Montserrat"/>
              <a:buChar char="●"/>
            </a:pPr>
            <a:r>
              <a:rPr lang="en" sz="2100">
                <a:solidFill>
                  <a:srgbClr val="11114E"/>
                </a:solidFill>
                <a:latin typeface="Montserrat"/>
                <a:ea typeface="Montserrat"/>
                <a:cs typeface="Montserrat"/>
                <a:sym typeface="Montserrat"/>
              </a:rPr>
              <a:t>A CNN is a special case of neural networks which uses convolution instead of full matrix multiplication in the hidden layers</a:t>
            </a:r>
            <a:endParaRPr sz="2100">
              <a:solidFill>
                <a:srgbClr val="11114E"/>
              </a:solidFill>
              <a:latin typeface="Montserrat"/>
              <a:ea typeface="Montserrat"/>
              <a:cs typeface="Montserrat"/>
              <a:sym typeface="Montserrat"/>
            </a:endParaRPr>
          </a:p>
          <a:p>
            <a:pPr indent="-351948" lvl="0" marL="457200" rtl="0" algn="l">
              <a:spcBef>
                <a:spcPts val="0"/>
              </a:spcBef>
              <a:spcAft>
                <a:spcPts val="0"/>
              </a:spcAft>
              <a:buClr>
                <a:srgbClr val="11114E"/>
              </a:buClr>
              <a:buSzPct val="100000"/>
              <a:buFont typeface="Montserrat"/>
              <a:buChar char="●"/>
            </a:pPr>
            <a:r>
              <a:rPr lang="en" sz="2100">
                <a:solidFill>
                  <a:srgbClr val="11114E"/>
                </a:solidFill>
                <a:latin typeface="Montserrat"/>
                <a:ea typeface="Montserrat"/>
                <a:cs typeface="Montserrat"/>
                <a:sym typeface="Montserrat"/>
              </a:rPr>
              <a:t>A CNN architecture is typically comprised of convolutional layers, pooling (subsampling) layers, and fully-connected layers (LeNet-5)</a:t>
            </a:r>
            <a:endParaRPr sz="2100">
              <a:solidFill>
                <a:srgbClr val="11114E"/>
              </a:solidFill>
              <a:latin typeface="Montserrat"/>
              <a:ea typeface="Montserrat"/>
              <a:cs typeface="Montserrat"/>
              <a:sym typeface="Montserrat"/>
            </a:endParaRPr>
          </a:p>
          <a:p>
            <a:pPr indent="0" lvl="0" marL="0" rtl="0" algn="l">
              <a:spcBef>
                <a:spcPts val="21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